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77" r:id="rId3"/>
    <p:sldId id="257" r:id="rId4"/>
    <p:sldId id="265" r:id="rId5"/>
    <p:sldId id="263" r:id="rId6"/>
    <p:sldId id="275" r:id="rId7"/>
    <p:sldId id="276" r:id="rId8"/>
    <p:sldId id="258" r:id="rId9"/>
    <p:sldId id="259" r:id="rId10"/>
    <p:sldId id="260" r:id="rId11"/>
    <p:sldId id="261" r:id="rId12"/>
    <p:sldId id="262" r:id="rId13"/>
    <p:sldId id="266" r:id="rId14"/>
    <p:sldId id="267" r:id="rId15"/>
    <p:sldId id="268" r:id="rId16"/>
    <p:sldId id="269" r:id="rId17"/>
    <p:sldId id="270" r:id="rId18"/>
    <p:sldId id="271" r:id="rId19"/>
    <p:sldId id="272" r:id="rId20"/>
    <p:sldId id="273" r:id="rId21"/>
    <p:sldId id="274" r:id="rId22"/>
    <p:sldId id="264"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94687" autoAdjust="0"/>
  </p:normalViewPr>
  <p:slideViewPr>
    <p:cSldViewPr snapToGrid="0" snapToObjects="1">
      <p:cViewPr>
        <p:scale>
          <a:sx n="108" d="100"/>
          <a:sy n="108" d="100"/>
        </p:scale>
        <p:origin x="-640" y="-4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AB050A-6CCE-7246-BAE1-9EC2C7814C7D}" type="datetimeFigureOut">
              <a:rPr lang="en-US" smtClean="0"/>
              <a:t>4/1/20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9662CC-C52F-2E43-AB06-C0F81D7240EF}" type="slidenum">
              <a:rPr lang="en-US" smtClean="0"/>
              <a:t>‹#›</a:t>
            </a:fld>
            <a:endParaRPr lang="en-US"/>
          </a:p>
        </p:txBody>
      </p:sp>
    </p:spTree>
    <p:extLst>
      <p:ext uri="{BB962C8B-B14F-4D97-AF65-F5344CB8AC3E}">
        <p14:creationId xmlns:p14="http://schemas.microsoft.com/office/powerpoint/2010/main" val="26914873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Inpatient data of 522 patients with laboratory-confirmed COVID-19, admitted into two hospitals in Wuhan from December 2019 to January 2020, and 40 healthy controls, who came to the hospitals for routine physical examination</a:t>
            </a:r>
          </a:p>
          <a:p>
            <a:pPr lvl="0"/>
            <a:r>
              <a:rPr lang="en-US" dirty="0"/>
              <a:t>COVID-19 5 days to 97 years</a:t>
            </a:r>
          </a:p>
          <a:p>
            <a:pPr lvl="1"/>
            <a:r>
              <a:rPr lang="en-US" dirty="0" err="1"/>
              <a:t>qRT</a:t>
            </a:r>
            <a:r>
              <a:rPr lang="en-US" dirty="0"/>
              <a:t>-PCR of throat swab samples</a:t>
            </a:r>
          </a:p>
          <a:p>
            <a:pPr lvl="1"/>
            <a:r>
              <a:rPr lang="en-US" dirty="0"/>
              <a:t>43 ICU- required high-flow nasal cannula or higher=level oxygen support measure to correct </a:t>
            </a:r>
            <a:r>
              <a:rPr lang="en-US" dirty="0" err="1"/>
              <a:t>hypoxaemia</a:t>
            </a:r>
            <a:r>
              <a:rPr lang="en-US" dirty="0"/>
              <a:t> (arterial oxygen tension PaO2/inspiratory oxygen fraction FIO2 &lt;300mmHg or arterial oxygen saturation of &lt;93%)</a:t>
            </a:r>
          </a:p>
          <a:p>
            <a:pPr lvl="1"/>
            <a:r>
              <a:rPr lang="en-US" dirty="0"/>
              <a:t>Prodromal period- beginning of signs and symptoms</a:t>
            </a:r>
          </a:p>
          <a:p>
            <a:pPr lvl="1"/>
            <a:r>
              <a:rPr lang="en-US" dirty="0"/>
              <a:t>Illness period- most obvious and severe with positive lab findings and chest images</a:t>
            </a:r>
          </a:p>
          <a:p>
            <a:pPr lvl="1"/>
            <a:r>
              <a:rPr lang="en-US" dirty="0"/>
              <a:t>ICU period</a:t>
            </a:r>
          </a:p>
          <a:p>
            <a:pPr lvl="1"/>
            <a:r>
              <a:rPr lang="en-US" dirty="0"/>
              <a:t>Decline period-improving</a:t>
            </a:r>
          </a:p>
          <a:p>
            <a:r>
              <a:rPr lang="en-US" dirty="0"/>
              <a:t>Healthy 2-62</a:t>
            </a:r>
          </a:p>
          <a:p>
            <a:endParaRPr lang="en-US" dirty="0"/>
          </a:p>
        </p:txBody>
      </p:sp>
      <p:sp>
        <p:nvSpPr>
          <p:cNvPr id="4" name="Slide Number Placeholder 3"/>
          <p:cNvSpPr>
            <a:spLocks noGrp="1"/>
          </p:cNvSpPr>
          <p:nvPr>
            <p:ph type="sldNum" sz="quarter" idx="5"/>
          </p:nvPr>
        </p:nvSpPr>
        <p:spPr/>
        <p:txBody>
          <a:bodyPr/>
          <a:lstStyle/>
          <a:p>
            <a:fld id="{8A1BA460-F43C-2E4E-9A34-6D2BC0505C45}" type="slidenum">
              <a:rPr lang="en-US" smtClean="0"/>
              <a:t>20</a:t>
            </a:fld>
            <a:endParaRPr lang="en-US"/>
          </a:p>
        </p:txBody>
      </p:sp>
    </p:spTree>
    <p:extLst>
      <p:ext uri="{BB962C8B-B14F-4D97-AF65-F5344CB8AC3E}">
        <p14:creationId xmlns:p14="http://schemas.microsoft.com/office/powerpoint/2010/main" val="365686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1BA460-F43C-2E4E-9A34-6D2BC0505C45}" type="slidenum">
              <a:rPr lang="en-US" smtClean="0"/>
              <a:t>21</a:t>
            </a:fld>
            <a:endParaRPr lang="en-US"/>
          </a:p>
        </p:txBody>
      </p:sp>
    </p:spTree>
    <p:extLst>
      <p:ext uri="{BB962C8B-B14F-4D97-AF65-F5344CB8AC3E}">
        <p14:creationId xmlns:p14="http://schemas.microsoft.com/office/powerpoint/2010/main" val="199673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96DDC9-09A4-BF40-96FA-EE386BB1A2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BD46CE6-6DC5-154F-947D-F506610507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F736E77-2508-7949-A7F8-E6AE36539C82}"/>
              </a:ext>
            </a:extLst>
          </p:cNvPr>
          <p:cNvSpPr>
            <a:spLocks noGrp="1"/>
          </p:cNvSpPr>
          <p:nvPr>
            <p:ph type="dt" sz="half" idx="10"/>
          </p:nvPr>
        </p:nvSpPr>
        <p:spPr/>
        <p:txBody>
          <a:bodyPr/>
          <a:lstStyle/>
          <a:p>
            <a:fld id="{2A87D686-7DDA-AA44-BF49-9CC0CA507CD4}" type="datetimeFigureOut">
              <a:rPr lang="en-US" smtClean="0"/>
              <a:t>4/1/20</a:t>
            </a:fld>
            <a:endParaRPr lang="en-US"/>
          </a:p>
        </p:txBody>
      </p:sp>
      <p:sp>
        <p:nvSpPr>
          <p:cNvPr id="5" name="Footer Placeholder 4">
            <a:extLst>
              <a:ext uri="{FF2B5EF4-FFF2-40B4-BE49-F238E27FC236}">
                <a16:creationId xmlns:a16="http://schemas.microsoft.com/office/drawing/2014/main" xmlns="" id="{68DB133E-BF56-3B42-A850-FAEA4BA7D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4CC25E-C114-2144-9AEF-618BA8934685}"/>
              </a:ext>
            </a:extLst>
          </p:cNvPr>
          <p:cNvSpPr>
            <a:spLocks noGrp="1"/>
          </p:cNvSpPr>
          <p:nvPr>
            <p:ph type="sldNum" sz="quarter" idx="12"/>
          </p:nvPr>
        </p:nvSpPr>
        <p:spPr/>
        <p:txBody>
          <a:bodyPr/>
          <a:lstStyle/>
          <a:p>
            <a:fld id="{9E766F87-823D-004C-B754-BF66D2C995BC}" type="slidenum">
              <a:rPr lang="en-US" smtClean="0"/>
              <a:t>‹#›</a:t>
            </a:fld>
            <a:endParaRPr lang="en-US"/>
          </a:p>
        </p:txBody>
      </p:sp>
    </p:spTree>
    <p:extLst>
      <p:ext uri="{BB962C8B-B14F-4D97-AF65-F5344CB8AC3E}">
        <p14:creationId xmlns:p14="http://schemas.microsoft.com/office/powerpoint/2010/main" val="2022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336F53-59C7-7248-941A-33A0ACFF99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F8B75E0-1D40-D947-84F9-5112ABB8BC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782763-5C6F-1846-8057-C37C58EC93C0}"/>
              </a:ext>
            </a:extLst>
          </p:cNvPr>
          <p:cNvSpPr>
            <a:spLocks noGrp="1"/>
          </p:cNvSpPr>
          <p:nvPr>
            <p:ph type="dt" sz="half" idx="10"/>
          </p:nvPr>
        </p:nvSpPr>
        <p:spPr/>
        <p:txBody>
          <a:bodyPr/>
          <a:lstStyle/>
          <a:p>
            <a:fld id="{2A87D686-7DDA-AA44-BF49-9CC0CA507CD4}" type="datetimeFigureOut">
              <a:rPr lang="en-US" smtClean="0"/>
              <a:t>4/1/20</a:t>
            </a:fld>
            <a:endParaRPr lang="en-US"/>
          </a:p>
        </p:txBody>
      </p:sp>
      <p:sp>
        <p:nvSpPr>
          <p:cNvPr id="5" name="Footer Placeholder 4">
            <a:extLst>
              <a:ext uri="{FF2B5EF4-FFF2-40B4-BE49-F238E27FC236}">
                <a16:creationId xmlns:a16="http://schemas.microsoft.com/office/drawing/2014/main" xmlns="" id="{B1FBC701-B640-0349-8E19-911977B7B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A5E423-1080-094B-B01A-61DBE0D477AC}"/>
              </a:ext>
            </a:extLst>
          </p:cNvPr>
          <p:cNvSpPr>
            <a:spLocks noGrp="1"/>
          </p:cNvSpPr>
          <p:nvPr>
            <p:ph type="sldNum" sz="quarter" idx="12"/>
          </p:nvPr>
        </p:nvSpPr>
        <p:spPr/>
        <p:txBody>
          <a:bodyPr/>
          <a:lstStyle/>
          <a:p>
            <a:fld id="{9E766F87-823D-004C-B754-BF66D2C995BC}" type="slidenum">
              <a:rPr lang="en-US" smtClean="0"/>
              <a:t>‹#›</a:t>
            </a:fld>
            <a:endParaRPr lang="en-US"/>
          </a:p>
        </p:txBody>
      </p:sp>
    </p:spTree>
    <p:extLst>
      <p:ext uri="{BB962C8B-B14F-4D97-AF65-F5344CB8AC3E}">
        <p14:creationId xmlns:p14="http://schemas.microsoft.com/office/powerpoint/2010/main" val="607520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F12E640-4A22-544A-AD81-6EF904E734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00A193D-2F58-6144-8EF1-E1D09FF6ECC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6EECEC-B5F2-FB45-86DA-C0D314D0C850}"/>
              </a:ext>
            </a:extLst>
          </p:cNvPr>
          <p:cNvSpPr>
            <a:spLocks noGrp="1"/>
          </p:cNvSpPr>
          <p:nvPr>
            <p:ph type="dt" sz="half" idx="10"/>
          </p:nvPr>
        </p:nvSpPr>
        <p:spPr/>
        <p:txBody>
          <a:bodyPr/>
          <a:lstStyle/>
          <a:p>
            <a:fld id="{2A87D686-7DDA-AA44-BF49-9CC0CA507CD4}" type="datetimeFigureOut">
              <a:rPr lang="en-US" smtClean="0"/>
              <a:t>4/1/20</a:t>
            </a:fld>
            <a:endParaRPr lang="en-US"/>
          </a:p>
        </p:txBody>
      </p:sp>
      <p:sp>
        <p:nvSpPr>
          <p:cNvPr id="5" name="Footer Placeholder 4">
            <a:extLst>
              <a:ext uri="{FF2B5EF4-FFF2-40B4-BE49-F238E27FC236}">
                <a16:creationId xmlns:a16="http://schemas.microsoft.com/office/drawing/2014/main" xmlns="" id="{B58DA8D1-B71C-9241-AEC9-B5D709E9F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2919D6-7EC8-AB49-8BA1-AB29EE869D4E}"/>
              </a:ext>
            </a:extLst>
          </p:cNvPr>
          <p:cNvSpPr>
            <a:spLocks noGrp="1"/>
          </p:cNvSpPr>
          <p:nvPr>
            <p:ph type="sldNum" sz="quarter" idx="12"/>
          </p:nvPr>
        </p:nvSpPr>
        <p:spPr/>
        <p:txBody>
          <a:bodyPr/>
          <a:lstStyle/>
          <a:p>
            <a:fld id="{9E766F87-823D-004C-B754-BF66D2C995BC}" type="slidenum">
              <a:rPr lang="en-US" smtClean="0"/>
              <a:t>‹#›</a:t>
            </a:fld>
            <a:endParaRPr lang="en-US"/>
          </a:p>
        </p:txBody>
      </p:sp>
    </p:spTree>
    <p:extLst>
      <p:ext uri="{BB962C8B-B14F-4D97-AF65-F5344CB8AC3E}">
        <p14:creationId xmlns:p14="http://schemas.microsoft.com/office/powerpoint/2010/main" val="3928570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B2AEA-2100-BF44-8C69-B2F8D0E98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FCB54A-FB6A-484B-93D8-F66CEE87C3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898E23-94C9-0341-84A0-596DC4D38D9A}"/>
              </a:ext>
            </a:extLst>
          </p:cNvPr>
          <p:cNvSpPr>
            <a:spLocks noGrp="1"/>
          </p:cNvSpPr>
          <p:nvPr>
            <p:ph type="dt" sz="half" idx="10"/>
          </p:nvPr>
        </p:nvSpPr>
        <p:spPr/>
        <p:txBody>
          <a:bodyPr/>
          <a:lstStyle/>
          <a:p>
            <a:fld id="{2A87D686-7DDA-AA44-BF49-9CC0CA507CD4}" type="datetimeFigureOut">
              <a:rPr lang="en-US" smtClean="0"/>
              <a:t>4/1/20</a:t>
            </a:fld>
            <a:endParaRPr lang="en-US"/>
          </a:p>
        </p:txBody>
      </p:sp>
      <p:sp>
        <p:nvSpPr>
          <p:cNvPr id="5" name="Footer Placeholder 4">
            <a:extLst>
              <a:ext uri="{FF2B5EF4-FFF2-40B4-BE49-F238E27FC236}">
                <a16:creationId xmlns:a16="http://schemas.microsoft.com/office/drawing/2014/main" xmlns="" id="{73665834-C65B-F145-8030-7BB005F7C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95DB65-5962-2B4E-B00B-4FCBA4ABCE91}"/>
              </a:ext>
            </a:extLst>
          </p:cNvPr>
          <p:cNvSpPr>
            <a:spLocks noGrp="1"/>
          </p:cNvSpPr>
          <p:nvPr>
            <p:ph type="sldNum" sz="quarter" idx="12"/>
          </p:nvPr>
        </p:nvSpPr>
        <p:spPr/>
        <p:txBody>
          <a:bodyPr/>
          <a:lstStyle/>
          <a:p>
            <a:fld id="{9E766F87-823D-004C-B754-BF66D2C995BC}" type="slidenum">
              <a:rPr lang="en-US" smtClean="0"/>
              <a:t>‹#›</a:t>
            </a:fld>
            <a:endParaRPr lang="en-US"/>
          </a:p>
        </p:txBody>
      </p:sp>
    </p:spTree>
    <p:extLst>
      <p:ext uri="{BB962C8B-B14F-4D97-AF65-F5344CB8AC3E}">
        <p14:creationId xmlns:p14="http://schemas.microsoft.com/office/powerpoint/2010/main" val="147229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9BA7B5-6B0B-604C-B93F-AB3EFE2507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DE5FAD8-3B63-0E45-A512-D40E12F8E7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0E46999-4BDA-414C-A7C9-4673C9A9DE62}"/>
              </a:ext>
            </a:extLst>
          </p:cNvPr>
          <p:cNvSpPr>
            <a:spLocks noGrp="1"/>
          </p:cNvSpPr>
          <p:nvPr>
            <p:ph type="dt" sz="half" idx="10"/>
          </p:nvPr>
        </p:nvSpPr>
        <p:spPr/>
        <p:txBody>
          <a:bodyPr/>
          <a:lstStyle/>
          <a:p>
            <a:fld id="{2A87D686-7DDA-AA44-BF49-9CC0CA507CD4}" type="datetimeFigureOut">
              <a:rPr lang="en-US" smtClean="0"/>
              <a:t>4/1/20</a:t>
            </a:fld>
            <a:endParaRPr lang="en-US"/>
          </a:p>
        </p:txBody>
      </p:sp>
      <p:sp>
        <p:nvSpPr>
          <p:cNvPr id="5" name="Footer Placeholder 4">
            <a:extLst>
              <a:ext uri="{FF2B5EF4-FFF2-40B4-BE49-F238E27FC236}">
                <a16:creationId xmlns:a16="http://schemas.microsoft.com/office/drawing/2014/main" xmlns="" id="{A58BE6FE-1FB4-1147-B4E3-DEAA026B0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FE8A99-945F-D14B-9F36-8E3E27AB254C}"/>
              </a:ext>
            </a:extLst>
          </p:cNvPr>
          <p:cNvSpPr>
            <a:spLocks noGrp="1"/>
          </p:cNvSpPr>
          <p:nvPr>
            <p:ph type="sldNum" sz="quarter" idx="12"/>
          </p:nvPr>
        </p:nvSpPr>
        <p:spPr/>
        <p:txBody>
          <a:bodyPr/>
          <a:lstStyle/>
          <a:p>
            <a:fld id="{9E766F87-823D-004C-B754-BF66D2C995BC}" type="slidenum">
              <a:rPr lang="en-US" smtClean="0"/>
              <a:t>‹#›</a:t>
            </a:fld>
            <a:endParaRPr lang="en-US"/>
          </a:p>
        </p:txBody>
      </p:sp>
    </p:spTree>
    <p:extLst>
      <p:ext uri="{BB962C8B-B14F-4D97-AF65-F5344CB8AC3E}">
        <p14:creationId xmlns:p14="http://schemas.microsoft.com/office/powerpoint/2010/main" val="3228404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47339C-374D-1845-A4C7-06F7A8E6E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38B2092-81A9-2C42-AB03-9D2C80C7120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CCE1B64-BE69-B146-9563-5E15AFC1E47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660B640-8140-2F4F-8147-41D2842AF23C}"/>
              </a:ext>
            </a:extLst>
          </p:cNvPr>
          <p:cNvSpPr>
            <a:spLocks noGrp="1"/>
          </p:cNvSpPr>
          <p:nvPr>
            <p:ph type="dt" sz="half" idx="10"/>
          </p:nvPr>
        </p:nvSpPr>
        <p:spPr/>
        <p:txBody>
          <a:bodyPr/>
          <a:lstStyle/>
          <a:p>
            <a:fld id="{2A87D686-7DDA-AA44-BF49-9CC0CA507CD4}" type="datetimeFigureOut">
              <a:rPr lang="en-US" smtClean="0"/>
              <a:t>4/1/20</a:t>
            </a:fld>
            <a:endParaRPr lang="en-US"/>
          </a:p>
        </p:txBody>
      </p:sp>
      <p:sp>
        <p:nvSpPr>
          <p:cNvPr id="6" name="Footer Placeholder 5">
            <a:extLst>
              <a:ext uri="{FF2B5EF4-FFF2-40B4-BE49-F238E27FC236}">
                <a16:creationId xmlns:a16="http://schemas.microsoft.com/office/drawing/2014/main" xmlns="" id="{97F2E28C-4083-1B47-B373-D00832373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F47137B-C336-E141-9FE6-DB4A9520C3CC}"/>
              </a:ext>
            </a:extLst>
          </p:cNvPr>
          <p:cNvSpPr>
            <a:spLocks noGrp="1"/>
          </p:cNvSpPr>
          <p:nvPr>
            <p:ph type="sldNum" sz="quarter" idx="12"/>
          </p:nvPr>
        </p:nvSpPr>
        <p:spPr/>
        <p:txBody>
          <a:bodyPr/>
          <a:lstStyle/>
          <a:p>
            <a:fld id="{9E766F87-823D-004C-B754-BF66D2C995BC}" type="slidenum">
              <a:rPr lang="en-US" smtClean="0"/>
              <a:t>‹#›</a:t>
            </a:fld>
            <a:endParaRPr lang="en-US"/>
          </a:p>
        </p:txBody>
      </p:sp>
    </p:spTree>
    <p:extLst>
      <p:ext uri="{BB962C8B-B14F-4D97-AF65-F5344CB8AC3E}">
        <p14:creationId xmlns:p14="http://schemas.microsoft.com/office/powerpoint/2010/main" val="2597694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EEEBD-17BA-BD49-BBD3-22D03051F4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0E6D77E-1D90-D44F-A9BD-C8E4D87B22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C4E2E68-76F2-3444-91BC-E83F5EB262C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C660EF6-55A0-094D-83C3-46DD1CD56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92EB9ED-5EDB-664A-8489-48B250C1ED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DAA5F83-1C40-4E47-9448-60E7582B211E}"/>
              </a:ext>
            </a:extLst>
          </p:cNvPr>
          <p:cNvSpPr>
            <a:spLocks noGrp="1"/>
          </p:cNvSpPr>
          <p:nvPr>
            <p:ph type="dt" sz="half" idx="10"/>
          </p:nvPr>
        </p:nvSpPr>
        <p:spPr/>
        <p:txBody>
          <a:bodyPr/>
          <a:lstStyle/>
          <a:p>
            <a:fld id="{2A87D686-7DDA-AA44-BF49-9CC0CA507CD4}" type="datetimeFigureOut">
              <a:rPr lang="en-US" smtClean="0"/>
              <a:t>4/1/20</a:t>
            </a:fld>
            <a:endParaRPr lang="en-US"/>
          </a:p>
        </p:txBody>
      </p:sp>
      <p:sp>
        <p:nvSpPr>
          <p:cNvPr id="8" name="Footer Placeholder 7">
            <a:extLst>
              <a:ext uri="{FF2B5EF4-FFF2-40B4-BE49-F238E27FC236}">
                <a16:creationId xmlns:a16="http://schemas.microsoft.com/office/drawing/2014/main" xmlns="" id="{D1FF10E7-EBC9-CB44-A3B8-7FCA1C99EF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86363AA-1B3A-3540-BD42-61A8E5F2BC34}"/>
              </a:ext>
            </a:extLst>
          </p:cNvPr>
          <p:cNvSpPr>
            <a:spLocks noGrp="1"/>
          </p:cNvSpPr>
          <p:nvPr>
            <p:ph type="sldNum" sz="quarter" idx="12"/>
          </p:nvPr>
        </p:nvSpPr>
        <p:spPr/>
        <p:txBody>
          <a:bodyPr/>
          <a:lstStyle/>
          <a:p>
            <a:fld id="{9E766F87-823D-004C-B754-BF66D2C995BC}" type="slidenum">
              <a:rPr lang="en-US" smtClean="0"/>
              <a:t>‹#›</a:t>
            </a:fld>
            <a:endParaRPr lang="en-US"/>
          </a:p>
        </p:txBody>
      </p:sp>
    </p:spTree>
    <p:extLst>
      <p:ext uri="{BB962C8B-B14F-4D97-AF65-F5344CB8AC3E}">
        <p14:creationId xmlns:p14="http://schemas.microsoft.com/office/powerpoint/2010/main" val="3555119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F756F6-2125-BF45-A55A-76007A627D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EBC8D3D-2FD7-CD49-BB00-D9D46378B578}"/>
              </a:ext>
            </a:extLst>
          </p:cNvPr>
          <p:cNvSpPr>
            <a:spLocks noGrp="1"/>
          </p:cNvSpPr>
          <p:nvPr>
            <p:ph type="dt" sz="half" idx="10"/>
          </p:nvPr>
        </p:nvSpPr>
        <p:spPr/>
        <p:txBody>
          <a:bodyPr/>
          <a:lstStyle/>
          <a:p>
            <a:fld id="{2A87D686-7DDA-AA44-BF49-9CC0CA507CD4}" type="datetimeFigureOut">
              <a:rPr lang="en-US" smtClean="0"/>
              <a:t>4/1/20</a:t>
            </a:fld>
            <a:endParaRPr lang="en-US"/>
          </a:p>
        </p:txBody>
      </p:sp>
      <p:sp>
        <p:nvSpPr>
          <p:cNvPr id="4" name="Footer Placeholder 3">
            <a:extLst>
              <a:ext uri="{FF2B5EF4-FFF2-40B4-BE49-F238E27FC236}">
                <a16:creationId xmlns:a16="http://schemas.microsoft.com/office/drawing/2014/main" xmlns="" id="{40A00E4E-2310-3045-847E-18CA07FEC8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460C962-8F6B-114F-85F3-3873F3BE8509}"/>
              </a:ext>
            </a:extLst>
          </p:cNvPr>
          <p:cNvSpPr>
            <a:spLocks noGrp="1"/>
          </p:cNvSpPr>
          <p:nvPr>
            <p:ph type="sldNum" sz="quarter" idx="12"/>
          </p:nvPr>
        </p:nvSpPr>
        <p:spPr/>
        <p:txBody>
          <a:bodyPr/>
          <a:lstStyle/>
          <a:p>
            <a:fld id="{9E766F87-823D-004C-B754-BF66D2C995BC}" type="slidenum">
              <a:rPr lang="en-US" smtClean="0"/>
              <a:t>‹#›</a:t>
            </a:fld>
            <a:endParaRPr lang="en-US"/>
          </a:p>
        </p:txBody>
      </p:sp>
    </p:spTree>
    <p:extLst>
      <p:ext uri="{BB962C8B-B14F-4D97-AF65-F5344CB8AC3E}">
        <p14:creationId xmlns:p14="http://schemas.microsoft.com/office/powerpoint/2010/main" val="3994145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E67A747-28AB-3A46-8470-63EF3F3BCFCC}"/>
              </a:ext>
            </a:extLst>
          </p:cNvPr>
          <p:cNvSpPr>
            <a:spLocks noGrp="1"/>
          </p:cNvSpPr>
          <p:nvPr>
            <p:ph type="dt" sz="half" idx="10"/>
          </p:nvPr>
        </p:nvSpPr>
        <p:spPr/>
        <p:txBody>
          <a:bodyPr/>
          <a:lstStyle/>
          <a:p>
            <a:fld id="{2A87D686-7DDA-AA44-BF49-9CC0CA507CD4}" type="datetimeFigureOut">
              <a:rPr lang="en-US" smtClean="0"/>
              <a:t>4/1/20</a:t>
            </a:fld>
            <a:endParaRPr lang="en-US"/>
          </a:p>
        </p:txBody>
      </p:sp>
      <p:sp>
        <p:nvSpPr>
          <p:cNvPr id="3" name="Footer Placeholder 2">
            <a:extLst>
              <a:ext uri="{FF2B5EF4-FFF2-40B4-BE49-F238E27FC236}">
                <a16:creationId xmlns:a16="http://schemas.microsoft.com/office/drawing/2014/main" xmlns="" id="{636FFD21-1280-0B45-9FEF-7D28ABA4C8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920E896-0C52-0640-B0E8-8C03AE1B8EB5}"/>
              </a:ext>
            </a:extLst>
          </p:cNvPr>
          <p:cNvSpPr>
            <a:spLocks noGrp="1"/>
          </p:cNvSpPr>
          <p:nvPr>
            <p:ph type="sldNum" sz="quarter" idx="12"/>
          </p:nvPr>
        </p:nvSpPr>
        <p:spPr/>
        <p:txBody>
          <a:bodyPr/>
          <a:lstStyle/>
          <a:p>
            <a:fld id="{9E766F87-823D-004C-B754-BF66D2C995BC}" type="slidenum">
              <a:rPr lang="en-US" smtClean="0"/>
              <a:t>‹#›</a:t>
            </a:fld>
            <a:endParaRPr lang="en-US"/>
          </a:p>
        </p:txBody>
      </p:sp>
    </p:spTree>
    <p:extLst>
      <p:ext uri="{BB962C8B-B14F-4D97-AF65-F5344CB8AC3E}">
        <p14:creationId xmlns:p14="http://schemas.microsoft.com/office/powerpoint/2010/main" val="2649182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784267-B9E8-0B45-918B-9AC9F3809A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2E61C79-C30A-A543-8A17-916F24AE2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55A73EB-71C4-3B49-99B0-2607C011B2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24F55B2-4E08-724B-B6EE-7C9CF17693E7}"/>
              </a:ext>
            </a:extLst>
          </p:cNvPr>
          <p:cNvSpPr>
            <a:spLocks noGrp="1"/>
          </p:cNvSpPr>
          <p:nvPr>
            <p:ph type="dt" sz="half" idx="10"/>
          </p:nvPr>
        </p:nvSpPr>
        <p:spPr/>
        <p:txBody>
          <a:bodyPr/>
          <a:lstStyle/>
          <a:p>
            <a:fld id="{2A87D686-7DDA-AA44-BF49-9CC0CA507CD4}" type="datetimeFigureOut">
              <a:rPr lang="en-US" smtClean="0"/>
              <a:t>4/1/20</a:t>
            </a:fld>
            <a:endParaRPr lang="en-US"/>
          </a:p>
        </p:txBody>
      </p:sp>
      <p:sp>
        <p:nvSpPr>
          <p:cNvPr id="6" name="Footer Placeholder 5">
            <a:extLst>
              <a:ext uri="{FF2B5EF4-FFF2-40B4-BE49-F238E27FC236}">
                <a16:creationId xmlns:a16="http://schemas.microsoft.com/office/drawing/2014/main" xmlns="" id="{1D458C2E-B738-8645-A011-AC8141EC17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EBA89A-93D6-7D4E-865A-1CFEBA2DA586}"/>
              </a:ext>
            </a:extLst>
          </p:cNvPr>
          <p:cNvSpPr>
            <a:spLocks noGrp="1"/>
          </p:cNvSpPr>
          <p:nvPr>
            <p:ph type="sldNum" sz="quarter" idx="12"/>
          </p:nvPr>
        </p:nvSpPr>
        <p:spPr/>
        <p:txBody>
          <a:bodyPr/>
          <a:lstStyle/>
          <a:p>
            <a:fld id="{9E766F87-823D-004C-B754-BF66D2C995BC}" type="slidenum">
              <a:rPr lang="en-US" smtClean="0"/>
              <a:t>‹#›</a:t>
            </a:fld>
            <a:endParaRPr lang="en-US"/>
          </a:p>
        </p:txBody>
      </p:sp>
    </p:spTree>
    <p:extLst>
      <p:ext uri="{BB962C8B-B14F-4D97-AF65-F5344CB8AC3E}">
        <p14:creationId xmlns:p14="http://schemas.microsoft.com/office/powerpoint/2010/main" val="363760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9371E7-17AE-1C40-A015-390E0143A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4426031-5D41-964A-9971-538A78E49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2ADB9F3-78D1-2E41-918C-47F00EFE7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C5FD97F-2F84-8C42-BBAD-B629FEA296E9}"/>
              </a:ext>
            </a:extLst>
          </p:cNvPr>
          <p:cNvSpPr>
            <a:spLocks noGrp="1"/>
          </p:cNvSpPr>
          <p:nvPr>
            <p:ph type="dt" sz="half" idx="10"/>
          </p:nvPr>
        </p:nvSpPr>
        <p:spPr/>
        <p:txBody>
          <a:bodyPr/>
          <a:lstStyle/>
          <a:p>
            <a:fld id="{2A87D686-7DDA-AA44-BF49-9CC0CA507CD4}" type="datetimeFigureOut">
              <a:rPr lang="en-US" smtClean="0"/>
              <a:t>4/1/20</a:t>
            </a:fld>
            <a:endParaRPr lang="en-US"/>
          </a:p>
        </p:txBody>
      </p:sp>
      <p:sp>
        <p:nvSpPr>
          <p:cNvPr id="6" name="Footer Placeholder 5">
            <a:extLst>
              <a:ext uri="{FF2B5EF4-FFF2-40B4-BE49-F238E27FC236}">
                <a16:creationId xmlns:a16="http://schemas.microsoft.com/office/drawing/2014/main" xmlns="" id="{A2BBCB1E-CB3F-ED4A-895E-DCD670B4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0FFCD13-751A-8646-A904-9ADDC79B35DE}"/>
              </a:ext>
            </a:extLst>
          </p:cNvPr>
          <p:cNvSpPr>
            <a:spLocks noGrp="1"/>
          </p:cNvSpPr>
          <p:nvPr>
            <p:ph type="sldNum" sz="quarter" idx="12"/>
          </p:nvPr>
        </p:nvSpPr>
        <p:spPr/>
        <p:txBody>
          <a:bodyPr/>
          <a:lstStyle/>
          <a:p>
            <a:fld id="{9E766F87-823D-004C-B754-BF66D2C995BC}" type="slidenum">
              <a:rPr lang="en-US" smtClean="0"/>
              <a:t>‹#›</a:t>
            </a:fld>
            <a:endParaRPr lang="en-US"/>
          </a:p>
        </p:txBody>
      </p:sp>
    </p:spTree>
    <p:extLst>
      <p:ext uri="{BB962C8B-B14F-4D97-AF65-F5344CB8AC3E}">
        <p14:creationId xmlns:p14="http://schemas.microsoft.com/office/powerpoint/2010/main" val="18658155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D499A2-A891-4D4E-8BDA-6016EA441E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BC32F93-8E17-B440-9BFD-8D4DF4B8E5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326AA6-3D3E-CB40-9E12-FF593F259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7D686-7DDA-AA44-BF49-9CC0CA507CD4}" type="datetimeFigureOut">
              <a:rPr lang="en-US" smtClean="0"/>
              <a:t>4/1/20</a:t>
            </a:fld>
            <a:endParaRPr lang="en-US"/>
          </a:p>
        </p:txBody>
      </p:sp>
      <p:sp>
        <p:nvSpPr>
          <p:cNvPr id="5" name="Footer Placeholder 4">
            <a:extLst>
              <a:ext uri="{FF2B5EF4-FFF2-40B4-BE49-F238E27FC236}">
                <a16:creationId xmlns:a16="http://schemas.microsoft.com/office/drawing/2014/main" xmlns="" id="{4C4976DB-F09C-0445-9048-26C8C7EA97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D244AC3-38B5-2844-AA60-D6F281839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766F87-823D-004C-B754-BF66D2C995BC}" type="slidenum">
              <a:rPr lang="en-US" smtClean="0"/>
              <a:t>‹#›</a:t>
            </a:fld>
            <a:endParaRPr lang="en-US"/>
          </a:p>
        </p:txBody>
      </p:sp>
    </p:spTree>
    <p:extLst>
      <p:ext uri="{BB962C8B-B14F-4D97-AF65-F5344CB8AC3E}">
        <p14:creationId xmlns:p14="http://schemas.microsoft.com/office/powerpoint/2010/main" val="1235165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jtd.amegroups.com/article/view/20125/html%23B96" TargetMode="External"/><Relationship Id="rId4" Type="http://schemas.openxmlformats.org/officeDocument/2006/relationships/hyperlink" Target="http://jtd.amegroups.com/article/view/20125/html%23B97" TargetMode="External"/><Relationship Id="rId5" Type="http://schemas.openxmlformats.org/officeDocument/2006/relationships/hyperlink" Target="http://jtd.amegroups.com/article/view/20125/html%23B82" TargetMode="External"/><Relationship Id="rId6" Type="http://schemas.openxmlformats.org/officeDocument/2006/relationships/hyperlink" Target="http://jtd.amegroups.com/article/view/20125/html%23B98" TargetMode="External"/><Relationship Id="rId7" Type="http://schemas.openxmlformats.org/officeDocument/2006/relationships/hyperlink" Target="http://jtd.amegroups.com/article/view/20125/html%23B99" TargetMode="External"/><Relationship Id="rId8" Type="http://schemas.openxmlformats.org/officeDocument/2006/relationships/hyperlink" Target="http://jtd.amegroups.com/article/view/20125/html%23B100" TargetMode="External"/><Relationship Id="rId9" Type="http://schemas.openxmlformats.org/officeDocument/2006/relationships/hyperlink" Target="http://jtd.amegroups.com/article/view/20125/html%23B101" TargetMode="External"/><Relationship Id="rId10" Type="http://schemas.openxmlformats.org/officeDocument/2006/relationships/hyperlink" Target="http://jtd.amegroups.com/article/view/20125/html%23B102" TargetMode="External"/><Relationship Id="rId1" Type="http://schemas.openxmlformats.org/officeDocument/2006/relationships/slideLayout" Target="../slideLayouts/slideLayout2.xml"/><Relationship Id="rId2" Type="http://schemas.openxmlformats.org/officeDocument/2006/relationships/hyperlink" Target="http://jtd.amegroups.com/article/view/20125/html%23B86"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hyperlink" Target="https://www.nature.com/articles/s41591-020-0820-9" TargetMode="Externa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cbi.nlm.nih.gov/nuccore/MN908947"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841E9-AB27-0747-B3AA-6D41ED259759}"/>
              </a:ext>
            </a:extLst>
          </p:cNvPr>
          <p:cNvSpPr>
            <a:spLocks noGrp="1"/>
          </p:cNvSpPr>
          <p:nvPr>
            <p:ph type="ctrTitle"/>
          </p:nvPr>
        </p:nvSpPr>
        <p:spPr/>
        <p:txBody>
          <a:bodyPr/>
          <a:lstStyle/>
          <a:p>
            <a:r>
              <a:rPr lang="en-US" dirty="0"/>
              <a:t>Coronavirus basics, 2020</a:t>
            </a:r>
          </a:p>
        </p:txBody>
      </p:sp>
      <p:sp>
        <p:nvSpPr>
          <p:cNvPr id="3" name="Subtitle 2">
            <a:extLst>
              <a:ext uri="{FF2B5EF4-FFF2-40B4-BE49-F238E27FC236}">
                <a16:creationId xmlns:a16="http://schemas.microsoft.com/office/drawing/2014/main" xmlns="" id="{F9F0E628-C771-D244-8DBF-88B9F24EC99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594073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4504CC-F075-3D45-AD8A-52B307494064}"/>
              </a:ext>
            </a:extLst>
          </p:cNvPr>
          <p:cNvSpPr>
            <a:spLocks noGrp="1"/>
          </p:cNvSpPr>
          <p:nvPr>
            <p:ph type="title"/>
          </p:nvPr>
        </p:nvSpPr>
        <p:spPr/>
        <p:txBody>
          <a:bodyPr/>
          <a:lstStyle/>
          <a:p>
            <a:r>
              <a:rPr lang="en-US" dirty="0"/>
              <a:t>Cross reactivity; epitope sharing?</a:t>
            </a:r>
          </a:p>
        </p:txBody>
      </p:sp>
      <p:sp>
        <p:nvSpPr>
          <p:cNvPr id="3" name="Content Placeholder 2">
            <a:extLst>
              <a:ext uri="{FF2B5EF4-FFF2-40B4-BE49-F238E27FC236}">
                <a16:creationId xmlns:a16="http://schemas.microsoft.com/office/drawing/2014/main" xmlns="" id="{33AB3D5C-1D14-D54A-B1CA-8BAB5B80FC2C}"/>
              </a:ext>
            </a:extLst>
          </p:cNvPr>
          <p:cNvSpPr>
            <a:spLocks noGrp="1"/>
          </p:cNvSpPr>
          <p:nvPr>
            <p:ph idx="1"/>
          </p:nvPr>
        </p:nvSpPr>
        <p:spPr/>
        <p:txBody>
          <a:bodyPr/>
          <a:lstStyle/>
          <a:p>
            <a:r>
              <a:rPr lang="en-US" dirty="0"/>
              <a:t>Despite similarities in sequence and structure between the spikes of the two viruses, three different antibodies against the 2002 SARS virus could not successfully bind to the SARS-CoV-2 spike protein. This suggests that potential vaccine and antibody-based treatment strategies will need to be unique to the new virus.</a:t>
            </a:r>
          </a:p>
        </p:txBody>
      </p:sp>
    </p:spTree>
    <p:extLst>
      <p:ext uri="{BB962C8B-B14F-4D97-AF65-F5344CB8AC3E}">
        <p14:creationId xmlns:p14="http://schemas.microsoft.com/office/powerpoint/2010/main" val="30027115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4A91B1-B217-BB41-B230-8923B9391566}"/>
              </a:ext>
            </a:extLst>
          </p:cNvPr>
          <p:cNvSpPr>
            <a:spLocks noGrp="1"/>
          </p:cNvSpPr>
          <p:nvPr>
            <p:ph type="title"/>
          </p:nvPr>
        </p:nvSpPr>
        <p:spPr/>
        <p:txBody>
          <a:bodyPr/>
          <a:lstStyle/>
          <a:p>
            <a:r>
              <a:rPr lang="en-US" dirty="0"/>
              <a:t>MERS-</a:t>
            </a:r>
            <a:r>
              <a:rPr lang="en-US" dirty="0" err="1"/>
              <a:t>CoV</a:t>
            </a:r>
            <a:r>
              <a:rPr lang="en-US" dirty="0"/>
              <a:t> </a:t>
            </a:r>
          </a:p>
        </p:txBody>
      </p:sp>
      <p:sp>
        <p:nvSpPr>
          <p:cNvPr id="3" name="Content Placeholder 2">
            <a:extLst>
              <a:ext uri="{FF2B5EF4-FFF2-40B4-BE49-F238E27FC236}">
                <a16:creationId xmlns:a16="http://schemas.microsoft.com/office/drawing/2014/main" xmlns="" id="{C65C0392-F867-024F-8DD5-BD2084945C49}"/>
              </a:ext>
            </a:extLst>
          </p:cNvPr>
          <p:cNvSpPr>
            <a:spLocks noGrp="1"/>
          </p:cNvSpPr>
          <p:nvPr>
            <p:ph idx="1"/>
          </p:nvPr>
        </p:nvSpPr>
        <p:spPr/>
        <p:txBody>
          <a:bodyPr>
            <a:normAutofit fontScale="70000" lnSpcReduction="20000"/>
          </a:bodyPr>
          <a:lstStyle/>
          <a:p>
            <a:r>
              <a:rPr lang="en-US" dirty="0"/>
              <a:t>As of 2018, there was no successful vaccine for MERS-</a:t>
            </a:r>
            <a:r>
              <a:rPr lang="en-US" dirty="0" err="1"/>
              <a:t>CoV</a:t>
            </a:r>
            <a:endParaRPr lang="en-US" dirty="0"/>
          </a:p>
          <a:p>
            <a:r>
              <a:rPr lang="en-US" dirty="0"/>
              <a:t>Antiviral therapies for MERS-</a:t>
            </a:r>
            <a:r>
              <a:rPr lang="en-US" dirty="0" err="1"/>
              <a:t>CoV</a:t>
            </a:r>
            <a:endParaRPr lang="en-US" dirty="0"/>
          </a:p>
          <a:p>
            <a:pPr lvl="1"/>
            <a:r>
              <a:rPr lang="en-US" dirty="0"/>
              <a:t>Neutralizing monoclonal antibodies bind to MERS-</a:t>
            </a:r>
            <a:r>
              <a:rPr lang="en-US" dirty="0" err="1"/>
              <a:t>CoV</a:t>
            </a:r>
            <a:r>
              <a:rPr lang="en-US" dirty="0"/>
              <a:t> spike protein and prevent virus-entry and following membrane fusion, therefore inhibit viral replication and reduce clinical diseases in animal models and humans (</a:t>
            </a:r>
            <a:r>
              <a:rPr lang="en-US" dirty="0">
                <a:hlinkClick r:id="rId2"/>
              </a:rPr>
              <a:t>86</a:t>
            </a:r>
            <a:r>
              <a:rPr lang="en-US" dirty="0"/>
              <a:t>). </a:t>
            </a:r>
          </a:p>
          <a:p>
            <a:pPr lvl="1"/>
            <a:r>
              <a:rPr lang="en-US" dirty="0"/>
              <a:t>Neutralizing human monoclonal antibody (</a:t>
            </a:r>
            <a:r>
              <a:rPr lang="en-US" dirty="0" err="1"/>
              <a:t>mAb</a:t>
            </a:r>
            <a:r>
              <a:rPr lang="en-US" dirty="0"/>
              <a:t>) can be used for prophylactic and post-exposure treatments. Several potent </a:t>
            </a:r>
            <a:r>
              <a:rPr lang="en-US" dirty="0" err="1"/>
              <a:t>mAbs</a:t>
            </a:r>
            <a:r>
              <a:rPr lang="en-US" dirty="0"/>
              <a:t> have been developed from MERS infected patient (</a:t>
            </a:r>
            <a:r>
              <a:rPr lang="en-US" dirty="0">
                <a:hlinkClick r:id="rId3"/>
              </a:rPr>
              <a:t>96</a:t>
            </a:r>
            <a:r>
              <a:rPr lang="en-US" dirty="0"/>
              <a:t>), by humanizing mouse </a:t>
            </a:r>
            <a:r>
              <a:rPr lang="en-US" dirty="0" err="1"/>
              <a:t>mAb</a:t>
            </a:r>
            <a:r>
              <a:rPr lang="en-US" dirty="0"/>
              <a:t> against MERS RBD (</a:t>
            </a:r>
            <a:r>
              <a:rPr lang="en-US" dirty="0">
                <a:hlinkClick r:id="rId4"/>
              </a:rPr>
              <a:t>97</a:t>
            </a:r>
            <a:r>
              <a:rPr lang="en-US" dirty="0"/>
              <a:t>) or by screening human antibody phage library (</a:t>
            </a:r>
            <a:r>
              <a:rPr lang="en-US" dirty="0">
                <a:hlinkClick r:id="rId5"/>
              </a:rPr>
              <a:t>82</a:t>
            </a:r>
            <a:r>
              <a:rPr lang="en-US" dirty="0"/>
              <a:t>). All of these </a:t>
            </a:r>
            <a:r>
              <a:rPr lang="en-US" dirty="0" err="1"/>
              <a:t>mAbs</a:t>
            </a:r>
            <a:r>
              <a:rPr lang="en-US" dirty="0"/>
              <a:t> targeted RBD region of spike protein (</a:t>
            </a:r>
            <a:r>
              <a:rPr lang="en-US" dirty="0">
                <a:hlinkClick r:id="rId6"/>
              </a:rPr>
              <a:t>98</a:t>
            </a:r>
            <a:r>
              <a:rPr lang="en-US" dirty="0"/>
              <a:t>). </a:t>
            </a:r>
          </a:p>
          <a:p>
            <a:pPr lvl="1"/>
            <a:r>
              <a:rPr lang="en-US" dirty="0"/>
              <a:t>To avoid viral escape mutants, combination of at least two monoclonal antibodies targeting different regions of spike protein </a:t>
            </a:r>
            <a:r>
              <a:rPr lang="en-US" dirty="0" smtClean="0"/>
              <a:t>have </a:t>
            </a:r>
            <a:r>
              <a:rPr lang="en-US" dirty="0"/>
              <a:t>been </a:t>
            </a:r>
            <a:r>
              <a:rPr lang="en-US" dirty="0" smtClean="0"/>
              <a:t>proven </a:t>
            </a:r>
            <a:r>
              <a:rPr lang="en-US" dirty="0"/>
              <a:t>to be more effective (</a:t>
            </a:r>
            <a:r>
              <a:rPr lang="en-US" dirty="0">
                <a:hlinkClick r:id="rId2"/>
              </a:rPr>
              <a:t>86</a:t>
            </a:r>
            <a:r>
              <a:rPr lang="en-US" dirty="0"/>
              <a:t>).</a:t>
            </a:r>
          </a:p>
          <a:p>
            <a:r>
              <a:rPr lang="en-US" dirty="0"/>
              <a:t>antiviral drugs</a:t>
            </a:r>
          </a:p>
          <a:p>
            <a:pPr lvl="1"/>
            <a:r>
              <a:rPr lang="en-US" dirty="0"/>
              <a:t>peptide fusion inhibitor targeting heptad-repeat region (HR) of S2 (</a:t>
            </a:r>
            <a:r>
              <a:rPr lang="en-US" dirty="0">
                <a:hlinkClick r:id="rId7"/>
              </a:rPr>
              <a:t>99</a:t>
            </a:r>
            <a:endParaRPr lang="en-US" dirty="0"/>
          </a:p>
          <a:p>
            <a:pPr lvl="1"/>
            <a:r>
              <a:rPr lang="en-US" dirty="0"/>
              <a:t>small molecular entry inhibitor targeting S (</a:t>
            </a:r>
            <a:r>
              <a:rPr lang="en-US" dirty="0">
                <a:hlinkClick r:id="rId8"/>
              </a:rPr>
              <a:t>100</a:t>
            </a:r>
            <a:r>
              <a:rPr lang="en-US" dirty="0"/>
              <a:t>), </a:t>
            </a:r>
          </a:p>
          <a:p>
            <a:pPr lvl="1"/>
            <a:r>
              <a:rPr lang="en-US" dirty="0"/>
              <a:t>IFN-</a:t>
            </a:r>
            <a:r>
              <a:rPr lang="el-GR" dirty="0"/>
              <a:t>β, </a:t>
            </a:r>
            <a:r>
              <a:rPr lang="en-US" dirty="0"/>
              <a:t>IFN-</a:t>
            </a:r>
            <a:r>
              <a:rPr lang="el-GR" dirty="0"/>
              <a:t>γ </a:t>
            </a:r>
            <a:r>
              <a:rPr lang="en-US" dirty="0"/>
              <a:t>and ribavirin (</a:t>
            </a:r>
            <a:r>
              <a:rPr lang="en-US" dirty="0">
                <a:hlinkClick r:id="rId9"/>
              </a:rPr>
              <a:t>101</a:t>
            </a:r>
            <a:r>
              <a:rPr lang="en-US" dirty="0"/>
              <a:t>). </a:t>
            </a:r>
          </a:p>
          <a:p>
            <a:pPr lvl="1"/>
            <a:r>
              <a:rPr lang="en-US" dirty="0"/>
              <a:t>GS-5734, small-molecule </a:t>
            </a:r>
            <a:r>
              <a:rPr lang="en-US" dirty="0" err="1"/>
              <a:t>monophosphoramidate</a:t>
            </a:r>
            <a:r>
              <a:rPr lang="en-US" dirty="0"/>
              <a:t>, prodrug of an adenosine analog which targeted </a:t>
            </a:r>
            <a:r>
              <a:rPr lang="en-US" dirty="0" err="1"/>
              <a:t>RdRp</a:t>
            </a:r>
            <a:r>
              <a:rPr lang="en-US" dirty="0"/>
              <a:t>, had been found to inhibit MERS-</a:t>
            </a:r>
            <a:r>
              <a:rPr lang="en-US" dirty="0" err="1"/>
              <a:t>CoV</a:t>
            </a:r>
            <a:r>
              <a:rPr lang="en-US" dirty="0"/>
              <a:t> and SARS-</a:t>
            </a:r>
            <a:r>
              <a:rPr lang="en-US" dirty="0" err="1"/>
              <a:t>CoV</a:t>
            </a:r>
            <a:r>
              <a:rPr lang="en-US" dirty="0"/>
              <a:t> replication in multiple </a:t>
            </a:r>
            <a:r>
              <a:rPr lang="en-US" i="1" dirty="0"/>
              <a:t>in vitro</a:t>
            </a:r>
            <a:r>
              <a:rPr lang="en-US" dirty="0"/>
              <a:t> systems (</a:t>
            </a:r>
            <a:r>
              <a:rPr lang="en-US" dirty="0">
                <a:hlinkClick r:id="rId10"/>
              </a:rPr>
              <a:t>102</a:t>
            </a:r>
            <a:r>
              <a:rPr lang="en-US" dirty="0"/>
              <a:t>).</a:t>
            </a:r>
          </a:p>
          <a:p>
            <a:endParaRPr lang="en-US" dirty="0"/>
          </a:p>
        </p:txBody>
      </p:sp>
      <p:sp>
        <p:nvSpPr>
          <p:cNvPr id="4" name="TextBox 3">
            <a:extLst>
              <a:ext uri="{FF2B5EF4-FFF2-40B4-BE49-F238E27FC236}">
                <a16:creationId xmlns:a16="http://schemas.microsoft.com/office/drawing/2014/main" xmlns="" id="{F668B148-D04C-F84E-89DB-DDB3494B373D}"/>
              </a:ext>
            </a:extLst>
          </p:cNvPr>
          <p:cNvSpPr txBox="1"/>
          <p:nvPr/>
        </p:nvSpPr>
        <p:spPr>
          <a:xfrm>
            <a:off x="1346886" y="6487297"/>
            <a:ext cx="5034007" cy="369332"/>
          </a:xfrm>
          <a:prstGeom prst="rect">
            <a:avLst/>
          </a:prstGeom>
          <a:noFill/>
        </p:spPr>
        <p:txBody>
          <a:bodyPr wrap="none" rtlCol="0">
            <a:spAutoFit/>
          </a:bodyPr>
          <a:lstStyle/>
          <a:p>
            <a:r>
              <a:rPr lang="en-US" dirty="0"/>
              <a:t>http://</a:t>
            </a:r>
            <a:r>
              <a:rPr lang="en-US" dirty="0" err="1"/>
              <a:t>jtd.amegroups.com</a:t>
            </a:r>
            <a:r>
              <a:rPr lang="en-US" dirty="0"/>
              <a:t>/article/view/20125/html</a:t>
            </a:r>
          </a:p>
        </p:txBody>
      </p:sp>
    </p:spTree>
    <p:extLst>
      <p:ext uri="{BB962C8B-B14F-4D97-AF65-F5344CB8AC3E}">
        <p14:creationId xmlns:p14="http://schemas.microsoft.com/office/powerpoint/2010/main" val="15558359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0-04-01 at 2.42.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75" y="332883"/>
            <a:ext cx="5339202" cy="2697801"/>
          </a:xfrm>
          <a:prstGeom prst="rect">
            <a:avLst/>
          </a:prstGeom>
        </p:spPr>
      </p:pic>
      <p:pic>
        <p:nvPicPr>
          <p:cNvPr id="4" name="Picture 3" descr="Screen Shot 2020-04-01 at 2.42.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130" y="2585946"/>
            <a:ext cx="5706041" cy="2873183"/>
          </a:xfrm>
          <a:prstGeom prst="rect">
            <a:avLst/>
          </a:prstGeom>
        </p:spPr>
      </p:pic>
    </p:spTree>
    <p:extLst>
      <p:ext uri="{BB962C8B-B14F-4D97-AF65-F5344CB8AC3E}">
        <p14:creationId xmlns:p14="http://schemas.microsoft.com/office/powerpoint/2010/main" val="34097571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75CC5FF6-C911-4883-B5F7-F5F3E29A8B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84E2200F-ED39-40A1-A6F7-65A45ED6D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A4DC59FE-95C7-4792-8613-8387631B1D3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2075420"/>
            <a:ext cx="12048729" cy="4093306"/>
            <a:chOff x="1" y="2075420"/>
            <a:chExt cx="12048729" cy="4093306"/>
          </a:xfrm>
        </p:grpSpPr>
        <p:sp>
          <p:nvSpPr>
            <p:cNvPr id="23" name="Oval 22">
              <a:extLst>
                <a:ext uri="{FF2B5EF4-FFF2-40B4-BE49-F238E27FC236}">
                  <a16:creationId xmlns:a16="http://schemas.microsoft.com/office/drawing/2014/main" xmlns="" id="{185A6740-C8AC-4AF4-8DED-DF2AE7C5C48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B0287ED7-11F5-4988-9536-ED300C63D0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6F435B82-54F0-40A8-98AC-308BBE4001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63E91545-5C3B-46A8-84FE-3866AC17D5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xmlns="" id="{8E118785-E32F-4098-BA19-715FB4D32B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218661B7-47E9-4CFA-9D23-D94826CD74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xmlns="" id="{13ED3371-61B6-CE47-B495-B5B2270180B3}"/>
              </a:ext>
            </a:extLst>
          </p:cNvPr>
          <p:cNvSpPr>
            <a:spLocks noGrp="1"/>
          </p:cNvSpPr>
          <p:nvPr>
            <p:ph type="ctrTitle"/>
          </p:nvPr>
        </p:nvSpPr>
        <p:spPr>
          <a:xfrm>
            <a:off x="1187665" y="67532"/>
            <a:ext cx="10629007" cy="766578"/>
          </a:xfrm>
          <a:noFill/>
        </p:spPr>
        <p:txBody>
          <a:bodyPr anchor="b">
            <a:normAutofit/>
          </a:bodyPr>
          <a:lstStyle/>
          <a:p>
            <a:pPr algn="l"/>
            <a:r>
              <a:rPr lang="en-US" sz="4800" dirty="0">
                <a:solidFill>
                  <a:schemeClr val="bg1"/>
                </a:solidFill>
              </a:rPr>
              <a:t>Recent findings of COVID-19 studies</a:t>
            </a:r>
          </a:p>
        </p:txBody>
      </p:sp>
      <p:sp>
        <p:nvSpPr>
          <p:cNvPr id="30" name="Rectangle 29">
            <a:extLst>
              <a:ext uri="{FF2B5EF4-FFF2-40B4-BE49-F238E27FC236}">
                <a16:creationId xmlns:a16="http://schemas.microsoft.com/office/drawing/2014/main" xmlns="" id="{B163B796-84D7-4069-93D0-7A496A03AA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87A77F8F-E829-4314-9F44-36169F7548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59539" y="317578"/>
            <a:ext cx="548640" cy="549007"/>
            <a:chOff x="7029447" y="3514725"/>
            <a:chExt cx="1285875" cy="549007"/>
          </a:xfrm>
        </p:grpSpPr>
        <p:cxnSp>
          <p:nvCxnSpPr>
            <p:cNvPr id="33" name="Straight Connector 32">
              <a:extLst>
                <a:ext uri="{FF2B5EF4-FFF2-40B4-BE49-F238E27FC236}">
                  <a16:creationId xmlns:a16="http://schemas.microsoft.com/office/drawing/2014/main" xmlns="" id="{E8D18253-A2A5-4168-A077-5A4A9C532B0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6DAC9C54-D328-4591-AE19-1C4E335C790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A74A6996-7D92-4A5D-B88C-3B3E56C691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D0F18B95-9F0D-423C-9242-0FBEC72769F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xmlns="" id="{A4AE5E3E-9489-4D5A-A458-72C3E481CB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xmlns="" id="{0E88FC08-D56F-45D4-AC54-B89F64697BE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616345" y="5940560"/>
            <a:ext cx="1285875" cy="549007"/>
            <a:chOff x="7029447" y="3514725"/>
            <a:chExt cx="1285875" cy="549007"/>
          </a:xfrm>
        </p:grpSpPr>
        <p:cxnSp>
          <p:nvCxnSpPr>
            <p:cNvPr id="41" name="Straight Connector 40">
              <a:extLst>
                <a:ext uri="{FF2B5EF4-FFF2-40B4-BE49-F238E27FC236}">
                  <a16:creationId xmlns:a16="http://schemas.microsoft.com/office/drawing/2014/main" xmlns="" id="{DA9CDF2D-7A78-4571-B1C1-857192D4A99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2E46C3A6-A8E2-4FBB-B6F8-FBEA0D905D8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BD35E17C-3C3F-401E-875C-1BA82BBA5AA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88C01EF9-F43C-4B12-BBF9-A20421C7550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xmlns="" id="{D14579F4-6403-BA46-BFBA-2A97D9348BDD}"/>
              </a:ext>
            </a:extLst>
          </p:cNvPr>
          <p:cNvSpPr>
            <a:spLocks noGrp="1"/>
          </p:cNvSpPr>
          <p:nvPr>
            <p:ph type="subTitle" idx="1"/>
          </p:nvPr>
        </p:nvSpPr>
        <p:spPr>
          <a:xfrm>
            <a:off x="-3048" y="2009829"/>
            <a:ext cx="8422437" cy="3562297"/>
          </a:xfrm>
          <a:noFill/>
        </p:spPr>
        <p:txBody>
          <a:bodyPr anchor="t">
            <a:normAutofit/>
          </a:bodyPr>
          <a:lstStyle/>
          <a:p>
            <a:r>
              <a:rPr lang="en-US" b="1" dirty="0">
                <a:solidFill>
                  <a:schemeClr val="bg1"/>
                </a:solidFill>
              </a:rPr>
              <a:t>Hydroxychloroquine and azithromycin as a treatment of COVID‐19: results of an open‐label non‐randomized clinical trial</a:t>
            </a:r>
          </a:p>
          <a:p>
            <a:r>
              <a:rPr lang="en-US" sz="1600" dirty="0" err="1">
                <a:solidFill>
                  <a:schemeClr val="bg1"/>
                </a:solidFill>
              </a:rPr>
              <a:t>Guatret</a:t>
            </a:r>
            <a:r>
              <a:rPr lang="en-US" sz="1600" dirty="0">
                <a:solidFill>
                  <a:schemeClr val="bg1"/>
                </a:solidFill>
              </a:rPr>
              <a:t> et al., (2020) International Journal of Antimicrobial Agents – In Press 17 March 2020 – DOI 10.1016/j.ijantimicag.2020.105949 </a:t>
            </a:r>
            <a:r>
              <a:rPr lang="en-US" b="1" dirty="0">
                <a:solidFill>
                  <a:schemeClr val="bg1"/>
                </a:solidFill>
              </a:rPr>
              <a:t> </a:t>
            </a:r>
          </a:p>
          <a:p>
            <a:r>
              <a:rPr lang="en-US" sz="3200" b="1" dirty="0">
                <a:solidFill>
                  <a:schemeClr val="bg1"/>
                </a:solidFill>
              </a:rPr>
              <a:t>--------------</a:t>
            </a:r>
          </a:p>
          <a:p>
            <a:r>
              <a:rPr lang="en-US" b="1" dirty="0">
                <a:solidFill>
                  <a:schemeClr val="bg1"/>
                </a:solidFill>
              </a:rPr>
              <a:t>Reduction and Functional Exhaustion of T Cells in Patients with Coronavirus Disease 2019 (COVID-19) </a:t>
            </a:r>
          </a:p>
          <a:p>
            <a:r>
              <a:rPr lang="en-US" sz="1400" dirty="0" err="1">
                <a:solidFill>
                  <a:schemeClr val="bg1"/>
                </a:solidFill>
              </a:rPr>
              <a:t>Diao</a:t>
            </a:r>
            <a:r>
              <a:rPr lang="en-US" sz="1400" dirty="0">
                <a:solidFill>
                  <a:schemeClr val="bg1"/>
                </a:solidFill>
              </a:rPr>
              <a:t> et al., (2020)BMJ Yale, </a:t>
            </a:r>
            <a:r>
              <a:rPr lang="en-US" sz="1400" b="1" dirty="0" err="1">
                <a:solidFill>
                  <a:schemeClr val="bg1"/>
                </a:solidFill>
              </a:rPr>
              <a:t>doi</a:t>
            </a:r>
            <a:r>
              <a:rPr lang="en-US" sz="1400" b="1" dirty="0">
                <a:solidFill>
                  <a:schemeClr val="bg1"/>
                </a:solidFill>
              </a:rPr>
              <a:t>:</a:t>
            </a:r>
            <a:r>
              <a:rPr lang="en-US" sz="1400" dirty="0">
                <a:solidFill>
                  <a:schemeClr val="bg1"/>
                </a:solidFill>
              </a:rPr>
              <a:t> https://</a:t>
            </a:r>
            <a:r>
              <a:rPr lang="en-US" sz="1400" dirty="0" err="1">
                <a:solidFill>
                  <a:schemeClr val="bg1"/>
                </a:solidFill>
              </a:rPr>
              <a:t>doi.org</a:t>
            </a:r>
            <a:r>
              <a:rPr lang="en-US" sz="1400" dirty="0">
                <a:solidFill>
                  <a:schemeClr val="bg1"/>
                </a:solidFill>
              </a:rPr>
              <a:t>/10.1101/2020.02.18.20024364</a:t>
            </a:r>
            <a:endParaRPr lang="en-US" sz="1400" b="1" dirty="0">
              <a:solidFill>
                <a:schemeClr val="bg1"/>
              </a:solidFill>
            </a:endParaRPr>
          </a:p>
          <a:p>
            <a:pPr algn="l"/>
            <a:endParaRPr lang="en-US" dirty="0">
              <a:solidFill>
                <a:schemeClr val="bg1"/>
              </a:solidFill>
            </a:endParaRPr>
          </a:p>
        </p:txBody>
      </p:sp>
      <p:pic>
        <p:nvPicPr>
          <p:cNvPr id="4" name="Picture 3">
            <a:extLst>
              <a:ext uri="{FF2B5EF4-FFF2-40B4-BE49-F238E27FC236}">
                <a16:creationId xmlns:a16="http://schemas.microsoft.com/office/drawing/2014/main" xmlns="" id="{D87A9544-793F-9845-AFFC-979C14D7DE9D}"/>
              </a:ext>
            </a:extLst>
          </p:cNvPr>
          <p:cNvPicPr>
            <a:picLocks noChangeAspect="1"/>
          </p:cNvPicPr>
          <p:nvPr/>
        </p:nvPicPr>
        <p:blipFill rotWithShape="1">
          <a:blip r:embed="rId2"/>
          <a:srcRect r="-1" b="-1"/>
          <a:stretch/>
        </p:blipFill>
        <p:spPr>
          <a:xfrm>
            <a:off x="8733493" y="3387325"/>
            <a:ext cx="3403143" cy="3403143"/>
          </a:xfrm>
          <a:prstGeom prst="rect">
            <a:avLst/>
          </a:prstGeom>
        </p:spPr>
      </p:pic>
      <p:grpSp>
        <p:nvGrpSpPr>
          <p:cNvPr id="46" name="Group 45">
            <a:extLst>
              <a:ext uri="{FF2B5EF4-FFF2-40B4-BE49-F238E27FC236}">
                <a16:creationId xmlns:a16="http://schemas.microsoft.com/office/drawing/2014/main" xmlns="" id="{B138BDDD-D054-4F0A-BB1F-9D016848D62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6693312" y="1116028"/>
            <a:ext cx="304800" cy="429768"/>
            <a:chOff x="215328" y="-46937"/>
            <a:chExt cx="304800" cy="2773841"/>
          </a:xfrm>
        </p:grpSpPr>
        <p:cxnSp>
          <p:nvCxnSpPr>
            <p:cNvPr id="47" name="Straight Connector 46">
              <a:extLst>
                <a:ext uri="{FF2B5EF4-FFF2-40B4-BE49-F238E27FC236}">
                  <a16:creationId xmlns:a16="http://schemas.microsoft.com/office/drawing/2014/main" xmlns="" id="{3CB9B538-BCFF-41C2-87A8-28853C3998A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DD34C8C8-72AB-40F5-87DE-E7AE196F7DE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9DA1E9C3-A70A-49DD-AD8F-5E768B24FA33}"/>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BC92A81C-B9D6-4A1C-BE78-377104DBEC0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01442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2082CB-614F-514B-BAB4-AA03E3F8A8C1}"/>
              </a:ext>
            </a:extLst>
          </p:cNvPr>
          <p:cNvSpPr>
            <a:spLocks noGrp="1"/>
          </p:cNvSpPr>
          <p:nvPr>
            <p:ph type="title"/>
          </p:nvPr>
        </p:nvSpPr>
        <p:spPr>
          <a:xfrm>
            <a:off x="0" y="178676"/>
            <a:ext cx="10515600" cy="685909"/>
          </a:xfrm>
        </p:spPr>
        <p:txBody>
          <a:bodyPr>
            <a:noAutofit/>
          </a:bodyPr>
          <a:lstStyle/>
          <a:p>
            <a:r>
              <a:rPr lang="en-US" sz="2400" b="1" dirty="0"/>
              <a:t>Clinical course and risk factors for mortality of adult inpatients with COVID-19</a:t>
            </a:r>
            <a:br>
              <a:rPr lang="en-US" sz="2400" b="1" dirty="0"/>
            </a:br>
            <a:r>
              <a:rPr lang="en-US" sz="2400" b="1" dirty="0"/>
              <a:t> </a:t>
            </a:r>
            <a:r>
              <a:rPr lang="en-US" sz="1400" b="1" dirty="0"/>
              <a:t>Zhou et al., 2020 </a:t>
            </a:r>
            <a:r>
              <a:rPr lang="en-US" sz="1200" dirty="0"/>
              <a:t>https://</a:t>
            </a:r>
            <a:r>
              <a:rPr lang="en-US" sz="1200" dirty="0" err="1"/>
              <a:t>doi.org</a:t>
            </a:r>
            <a:r>
              <a:rPr lang="en-US" sz="1200" dirty="0"/>
              <a:t>/10.1016/ S0140-6736(20)30566-3</a:t>
            </a:r>
            <a:r>
              <a:rPr lang="en-US" dirty="0"/>
              <a:t/>
            </a:r>
            <a:br>
              <a:rPr lang="en-US" dirty="0"/>
            </a:br>
            <a:r>
              <a:rPr lang="en-US" sz="2400" dirty="0">
                <a:effectLst/>
              </a:rPr>
              <a:t> </a:t>
            </a:r>
            <a:endParaRPr lang="en-US" sz="2400" dirty="0"/>
          </a:p>
        </p:txBody>
      </p:sp>
      <p:pic>
        <p:nvPicPr>
          <p:cNvPr id="6" name="Content Placeholder 5" descr="A close up of a map&#10;&#10;Description automatically generated">
            <a:extLst>
              <a:ext uri="{FF2B5EF4-FFF2-40B4-BE49-F238E27FC236}">
                <a16:creationId xmlns:a16="http://schemas.microsoft.com/office/drawing/2014/main" xmlns="" id="{0590C472-14A9-AE46-9673-B7DB1B39C591}"/>
              </a:ext>
            </a:extLst>
          </p:cNvPr>
          <p:cNvPicPr>
            <a:picLocks noGrp="1" noChangeAspect="1"/>
          </p:cNvPicPr>
          <p:nvPr>
            <p:ph idx="1"/>
          </p:nvPr>
        </p:nvPicPr>
        <p:blipFill>
          <a:blip r:embed="rId2"/>
          <a:stretch>
            <a:fillRect/>
          </a:stretch>
        </p:blipFill>
        <p:spPr>
          <a:xfrm>
            <a:off x="7352270" y="778234"/>
            <a:ext cx="4740876" cy="6050570"/>
          </a:xfrm>
        </p:spPr>
      </p:pic>
      <p:pic>
        <p:nvPicPr>
          <p:cNvPr id="4" name="Picture 3" descr="A screenshot of a social media post&#10;&#10;Description automatically generated">
            <a:extLst>
              <a:ext uri="{FF2B5EF4-FFF2-40B4-BE49-F238E27FC236}">
                <a16:creationId xmlns:a16="http://schemas.microsoft.com/office/drawing/2014/main" xmlns="" id="{C194C7CA-16EA-0444-BAFA-9A1C72415A93}"/>
              </a:ext>
            </a:extLst>
          </p:cNvPr>
          <p:cNvPicPr/>
          <p:nvPr/>
        </p:nvPicPr>
        <p:blipFill>
          <a:blip r:embed="rId3">
            <a:extLst>
              <a:ext uri="{28A0092B-C50C-407E-A947-70E740481C1C}">
                <a14:useLocalDpi xmlns:a14="http://schemas.microsoft.com/office/drawing/2010/main" val="0"/>
              </a:ext>
            </a:extLst>
          </a:blip>
          <a:stretch>
            <a:fillRect/>
          </a:stretch>
        </p:blipFill>
        <p:spPr>
          <a:xfrm>
            <a:off x="0" y="832431"/>
            <a:ext cx="7352270" cy="4666326"/>
          </a:xfrm>
          <a:prstGeom prst="rect">
            <a:avLst/>
          </a:prstGeom>
        </p:spPr>
      </p:pic>
    </p:spTree>
    <p:extLst>
      <p:ext uri="{BB962C8B-B14F-4D97-AF65-F5344CB8AC3E}">
        <p14:creationId xmlns:p14="http://schemas.microsoft.com/office/powerpoint/2010/main" val="23308044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1F0F4-496E-2140-BEA4-D672A401C0F1}"/>
              </a:ext>
            </a:extLst>
          </p:cNvPr>
          <p:cNvSpPr>
            <a:spLocks noGrp="1"/>
          </p:cNvSpPr>
          <p:nvPr>
            <p:ph type="title"/>
          </p:nvPr>
        </p:nvSpPr>
        <p:spPr>
          <a:xfrm>
            <a:off x="733097" y="83963"/>
            <a:ext cx="10515600" cy="364581"/>
          </a:xfrm>
        </p:spPr>
        <p:txBody>
          <a:bodyPr>
            <a:noAutofit/>
          </a:bodyPr>
          <a:lstStyle/>
          <a:p>
            <a:pPr algn="ctr"/>
            <a:r>
              <a:rPr lang="en-US" sz="3200" b="1" dirty="0"/>
              <a:t>Potential Treatments for COVID-19</a:t>
            </a:r>
          </a:p>
        </p:txBody>
      </p:sp>
      <p:sp>
        <p:nvSpPr>
          <p:cNvPr id="4" name="Text Placeholder 3">
            <a:extLst>
              <a:ext uri="{FF2B5EF4-FFF2-40B4-BE49-F238E27FC236}">
                <a16:creationId xmlns:a16="http://schemas.microsoft.com/office/drawing/2014/main" xmlns="" id="{2894D811-002F-4A45-A044-ADD3F869A625}"/>
              </a:ext>
            </a:extLst>
          </p:cNvPr>
          <p:cNvSpPr>
            <a:spLocks noGrp="1"/>
          </p:cNvSpPr>
          <p:nvPr>
            <p:ph type="body" idx="1"/>
          </p:nvPr>
        </p:nvSpPr>
        <p:spPr>
          <a:xfrm>
            <a:off x="0" y="668336"/>
            <a:ext cx="5013434" cy="1099583"/>
          </a:xfrm>
        </p:spPr>
        <p:txBody>
          <a:bodyPr>
            <a:normAutofit fontScale="92500" lnSpcReduction="20000"/>
          </a:bodyPr>
          <a:lstStyle/>
          <a:p>
            <a:pPr algn="ctr"/>
            <a:r>
              <a:rPr lang="en-US" b="0" dirty="0"/>
              <a:t>Remdesivir and </a:t>
            </a:r>
            <a:r>
              <a:rPr lang="en-US" b="0" dirty="0">
                <a:highlight>
                  <a:srgbClr val="FFFF00"/>
                </a:highlight>
              </a:rPr>
              <a:t>chloroquine</a:t>
            </a:r>
            <a:r>
              <a:rPr lang="en-US" b="0" dirty="0"/>
              <a:t> effectively inhibit the recently emerged novel coronavirus (2019-nCoV) in vitro </a:t>
            </a:r>
          </a:p>
          <a:p>
            <a:pPr algn="ctr"/>
            <a:r>
              <a:rPr lang="en-US" sz="1400" b="0" dirty="0"/>
              <a:t>Wang et al., 2020, https://</a:t>
            </a:r>
            <a:r>
              <a:rPr lang="en-US" sz="1400" b="0" dirty="0" err="1"/>
              <a:t>doi.org</a:t>
            </a:r>
            <a:r>
              <a:rPr lang="en-US" sz="1400" b="0" dirty="0"/>
              <a:t>/10.1038/s41422-020-0282-0</a:t>
            </a:r>
          </a:p>
        </p:txBody>
      </p:sp>
      <p:sp>
        <p:nvSpPr>
          <p:cNvPr id="6" name="Text Placeholder 5">
            <a:extLst>
              <a:ext uri="{FF2B5EF4-FFF2-40B4-BE49-F238E27FC236}">
                <a16:creationId xmlns:a16="http://schemas.microsoft.com/office/drawing/2014/main" xmlns="" id="{AB07D12F-1922-3A44-B380-50B6B2559A3F}"/>
              </a:ext>
            </a:extLst>
          </p:cNvPr>
          <p:cNvSpPr>
            <a:spLocks noGrp="1"/>
          </p:cNvSpPr>
          <p:nvPr>
            <p:ph type="body" sz="quarter" idx="3"/>
          </p:nvPr>
        </p:nvSpPr>
        <p:spPr>
          <a:xfrm>
            <a:off x="6823841" y="668337"/>
            <a:ext cx="5183188" cy="662152"/>
          </a:xfrm>
        </p:spPr>
        <p:txBody>
          <a:bodyPr>
            <a:normAutofit fontScale="92500" lnSpcReduction="10000"/>
          </a:bodyPr>
          <a:lstStyle/>
          <a:p>
            <a:pPr algn="ctr"/>
            <a:r>
              <a:rPr lang="en-US" b="0" dirty="0">
                <a:highlight>
                  <a:srgbClr val="FFFF00"/>
                </a:highlight>
              </a:rPr>
              <a:t>Azithromycin</a:t>
            </a:r>
            <a:r>
              <a:rPr lang="en-US" b="0" dirty="0"/>
              <a:t> alters macrophage phenotype</a:t>
            </a:r>
          </a:p>
          <a:p>
            <a:pPr algn="ctr"/>
            <a:r>
              <a:rPr lang="en-US" sz="1500" b="0" dirty="0"/>
              <a:t>Murphy et al., 2008 https://</a:t>
            </a:r>
            <a:r>
              <a:rPr lang="en-US" sz="1500" b="0" dirty="0" err="1"/>
              <a:t>doi.org</a:t>
            </a:r>
            <a:r>
              <a:rPr lang="en-US" sz="1500" b="0" dirty="0"/>
              <a:t>/10.1093/</a:t>
            </a:r>
            <a:r>
              <a:rPr lang="en-US" sz="1500" b="0" dirty="0" err="1"/>
              <a:t>jac</a:t>
            </a:r>
            <a:r>
              <a:rPr lang="en-US" sz="1500" b="0" dirty="0"/>
              <a:t>/dkn007</a:t>
            </a:r>
          </a:p>
        </p:txBody>
      </p:sp>
      <p:pic>
        <p:nvPicPr>
          <p:cNvPr id="8" name="Content Placeholder 7" descr="A screenshot of a cell phone&#10;&#10;Description automatically generated">
            <a:extLst>
              <a:ext uri="{FF2B5EF4-FFF2-40B4-BE49-F238E27FC236}">
                <a16:creationId xmlns:a16="http://schemas.microsoft.com/office/drawing/2014/main" xmlns="" id="{215B2F30-EC0A-6A4D-AD6C-1A4A0A9E7642}"/>
              </a:ext>
            </a:extLst>
          </p:cNvPr>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3084399" y="4022148"/>
            <a:ext cx="3034210" cy="2835852"/>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xmlns="" id="{16ECDFF7-0608-6047-B02E-323FFFB33D73}"/>
              </a:ext>
            </a:extLst>
          </p:cNvPr>
          <p:cNvPicPr/>
          <p:nvPr/>
        </p:nvPicPr>
        <p:blipFill>
          <a:blip r:embed="rId3">
            <a:extLst>
              <a:ext uri="{28A0092B-C50C-407E-A947-70E740481C1C}">
                <a14:useLocalDpi xmlns:a14="http://schemas.microsoft.com/office/drawing/2010/main" val="0"/>
              </a:ext>
            </a:extLst>
          </a:blip>
          <a:stretch>
            <a:fillRect/>
          </a:stretch>
        </p:blipFill>
        <p:spPr>
          <a:xfrm>
            <a:off x="92185" y="1842923"/>
            <a:ext cx="3746500" cy="2552700"/>
          </a:xfrm>
          <a:prstGeom prst="rect">
            <a:avLst/>
          </a:prstGeom>
        </p:spPr>
      </p:pic>
      <p:pic>
        <p:nvPicPr>
          <p:cNvPr id="10" name="Content Placeholder 9" descr="A screenshot of a cell phone&#10;&#10;Description automatically generated">
            <a:extLst>
              <a:ext uri="{FF2B5EF4-FFF2-40B4-BE49-F238E27FC236}">
                <a16:creationId xmlns:a16="http://schemas.microsoft.com/office/drawing/2014/main" xmlns="" id="{E7923689-06CA-D04B-B72C-6DD8B772484C}"/>
              </a:ext>
            </a:extLst>
          </p:cNvPr>
          <p:cNvPicPr>
            <a:picLocks noGrp="1"/>
          </p:cNvPicPr>
          <p:nvPr>
            <p:ph sz="quarter" idx="4"/>
          </p:nvPr>
        </p:nvPicPr>
        <p:blipFill>
          <a:blip r:embed="rId4">
            <a:extLst>
              <a:ext uri="{28A0092B-C50C-407E-A947-70E740481C1C}">
                <a14:useLocalDpi xmlns:a14="http://schemas.microsoft.com/office/drawing/2010/main" val="0"/>
              </a:ext>
            </a:extLst>
          </a:blip>
          <a:stretch>
            <a:fillRect/>
          </a:stretch>
        </p:blipFill>
        <p:spPr>
          <a:xfrm>
            <a:off x="7172945" y="1550282"/>
            <a:ext cx="4341721" cy="5036785"/>
          </a:xfrm>
          <a:prstGeom prst="rect">
            <a:avLst/>
          </a:prstGeom>
        </p:spPr>
      </p:pic>
    </p:spTree>
    <p:extLst>
      <p:ext uri="{BB962C8B-B14F-4D97-AF65-F5344CB8AC3E}">
        <p14:creationId xmlns:p14="http://schemas.microsoft.com/office/powerpoint/2010/main" val="30109033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394F9-D1DE-CB47-B77C-61476073DCD2}"/>
              </a:ext>
            </a:extLst>
          </p:cNvPr>
          <p:cNvSpPr>
            <a:spLocks noGrp="1"/>
          </p:cNvSpPr>
          <p:nvPr>
            <p:ph type="title"/>
          </p:nvPr>
        </p:nvSpPr>
        <p:spPr>
          <a:xfrm>
            <a:off x="4958080" y="193039"/>
            <a:ext cx="7233920" cy="475298"/>
          </a:xfrm>
        </p:spPr>
        <p:txBody>
          <a:bodyPr>
            <a:noAutofit/>
          </a:bodyPr>
          <a:lstStyle/>
          <a:p>
            <a:pPr algn="r"/>
            <a:r>
              <a:rPr lang="en-US" sz="2000" b="1" dirty="0">
                <a:solidFill>
                  <a:srgbClr val="C00000"/>
                </a:solidFill>
              </a:rPr>
              <a:t>Hydroxychloroquine and azithromycin as a treatment of COVID‐19: </a:t>
            </a:r>
            <a:br>
              <a:rPr lang="en-US" sz="2000" b="1" dirty="0">
                <a:solidFill>
                  <a:srgbClr val="C00000"/>
                </a:solidFill>
              </a:rPr>
            </a:br>
            <a:r>
              <a:rPr lang="en-US" sz="2000" b="1" dirty="0">
                <a:solidFill>
                  <a:srgbClr val="C00000"/>
                </a:solidFill>
              </a:rPr>
              <a:t>results of an open‐label non‐randomized clinical trial</a:t>
            </a:r>
            <a:br>
              <a:rPr lang="en-US" sz="2000" b="1" dirty="0">
                <a:solidFill>
                  <a:srgbClr val="C00000"/>
                </a:solidFill>
              </a:rPr>
            </a:br>
            <a:endParaRPr lang="en-US" sz="2000" dirty="0">
              <a:solidFill>
                <a:srgbClr val="C00000"/>
              </a:solidFill>
            </a:endParaRPr>
          </a:p>
        </p:txBody>
      </p:sp>
      <p:pic>
        <p:nvPicPr>
          <p:cNvPr id="7" name="Picture 6" descr="A screenshot of a cell phone&#10;&#10;Description automatically generated">
            <a:extLst>
              <a:ext uri="{FF2B5EF4-FFF2-40B4-BE49-F238E27FC236}">
                <a16:creationId xmlns:a16="http://schemas.microsoft.com/office/drawing/2014/main" xmlns="" id="{8DC04AEE-D9F6-6F4F-A0E3-CE786DB01973}"/>
              </a:ext>
            </a:extLst>
          </p:cNvPr>
          <p:cNvPicPr/>
          <p:nvPr/>
        </p:nvPicPr>
        <p:blipFill>
          <a:blip r:embed="rId2">
            <a:extLst>
              <a:ext uri="{28A0092B-C50C-407E-A947-70E740481C1C}">
                <a14:useLocalDpi xmlns:a14="http://schemas.microsoft.com/office/drawing/2010/main" val="0"/>
              </a:ext>
            </a:extLst>
          </a:blip>
          <a:stretch>
            <a:fillRect/>
          </a:stretch>
        </p:blipFill>
        <p:spPr>
          <a:xfrm>
            <a:off x="0" y="267810"/>
            <a:ext cx="6019800" cy="2448878"/>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xmlns="" id="{D0F3C696-DC82-A84E-9036-ABE1EB7F604F}"/>
              </a:ext>
            </a:extLst>
          </p:cNvPr>
          <p:cNvPicPr/>
          <p:nvPr/>
        </p:nvPicPr>
        <p:blipFill>
          <a:blip r:embed="rId3">
            <a:extLst>
              <a:ext uri="{28A0092B-C50C-407E-A947-70E740481C1C}">
                <a14:useLocalDpi xmlns:a14="http://schemas.microsoft.com/office/drawing/2010/main" val="0"/>
              </a:ext>
            </a:extLst>
          </a:blip>
          <a:stretch>
            <a:fillRect/>
          </a:stretch>
        </p:blipFill>
        <p:spPr>
          <a:xfrm>
            <a:off x="96361" y="2966719"/>
            <a:ext cx="5923439" cy="3623471"/>
          </a:xfrm>
          <a:prstGeom prst="rect">
            <a:avLst/>
          </a:prstGeom>
        </p:spPr>
      </p:pic>
      <p:pic>
        <p:nvPicPr>
          <p:cNvPr id="9" name="Content Placeholder 8" descr="A close up of a map&#10;&#10;Description automatically generated">
            <a:extLst>
              <a:ext uri="{FF2B5EF4-FFF2-40B4-BE49-F238E27FC236}">
                <a16:creationId xmlns:a16="http://schemas.microsoft.com/office/drawing/2014/main" xmlns="" id="{105D51FE-6330-E945-83A2-4972D5186A28}"/>
              </a:ext>
            </a:extLst>
          </p:cNvPr>
          <p:cNvPicPr>
            <a:picLocks noGrp="1"/>
          </p:cNvPicPr>
          <p:nvPr>
            <p:ph sz="quarter" idx="4"/>
          </p:nvPr>
        </p:nvPicPr>
        <p:blipFill>
          <a:blip r:embed="rId4">
            <a:extLst>
              <a:ext uri="{28A0092B-C50C-407E-A947-70E740481C1C}">
                <a14:useLocalDpi xmlns:a14="http://schemas.microsoft.com/office/drawing/2010/main" val="0"/>
              </a:ext>
            </a:extLst>
          </a:blip>
          <a:stretch>
            <a:fillRect/>
          </a:stretch>
        </p:blipFill>
        <p:spPr>
          <a:xfrm>
            <a:off x="6172199" y="2011680"/>
            <a:ext cx="5923439" cy="3804991"/>
          </a:xfrm>
          <a:prstGeom prst="rect">
            <a:avLst/>
          </a:prstGeom>
        </p:spPr>
      </p:pic>
    </p:spTree>
    <p:extLst>
      <p:ext uri="{BB962C8B-B14F-4D97-AF65-F5344CB8AC3E}">
        <p14:creationId xmlns:p14="http://schemas.microsoft.com/office/powerpoint/2010/main" val="41090504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F972FE86-DC57-2C48-B7D3-D5D0BCA64F2F}"/>
              </a:ext>
            </a:extLst>
          </p:cNvPr>
          <p:cNvSpPr>
            <a:spLocks noGrp="1"/>
          </p:cNvSpPr>
          <p:nvPr>
            <p:ph type="title"/>
          </p:nvPr>
        </p:nvSpPr>
        <p:spPr>
          <a:xfrm>
            <a:off x="0" y="4437"/>
            <a:ext cx="10264326" cy="635643"/>
          </a:xfrm>
        </p:spPr>
        <p:txBody>
          <a:bodyPr>
            <a:normAutofit/>
          </a:bodyPr>
          <a:lstStyle/>
          <a:p>
            <a:r>
              <a:rPr lang="en-US" sz="3600" dirty="0"/>
              <a:t>Combination Hydroxychloroquine &amp; Azithromycin</a:t>
            </a:r>
          </a:p>
        </p:txBody>
      </p:sp>
      <p:pic>
        <p:nvPicPr>
          <p:cNvPr id="8" name="Content Placeholder 7" descr="A screenshot of a social media post&#10;&#10;Description automatically generated">
            <a:extLst>
              <a:ext uri="{FF2B5EF4-FFF2-40B4-BE49-F238E27FC236}">
                <a16:creationId xmlns:a16="http://schemas.microsoft.com/office/drawing/2014/main" xmlns="" id="{2678741E-2F21-0144-81B9-DDF02A39B664}"/>
              </a:ext>
            </a:extLst>
          </p:cNvPr>
          <p:cNvPicPr>
            <a:picLocks noGrp="1" noChangeAspect="1"/>
          </p:cNvPicPr>
          <p:nvPr>
            <p:ph sz="half" idx="4294967295"/>
          </p:nvPr>
        </p:nvPicPr>
        <p:blipFill>
          <a:blip r:embed="rId2"/>
          <a:stretch>
            <a:fillRect/>
          </a:stretch>
        </p:blipFill>
        <p:spPr>
          <a:xfrm>
            <a:off x="1100007" y="640080"/>
            <a:ext cx="9712712" cy="2000397"/>
          </a:xfrm>
        </p:spPr>
      </p:pic>
      <p:pic>
        <p:nvPicPr>
          <p:cNvPr id="12" name="Picture 11" descr="A close up of a map&#10;&#10;Description automatically generated">
            <a:extLst>
              <a:ext uri="{FF2B5EF4-FFF2-40B4-BE49-F238E27FC236}">
                <a16:creationId xmlns:a16="http://schemas.microsoft.com/office/drawing/2014/main" xmlns="" id="{170361A8-AFDC-344A-9E1B-215CB4E28301}"/>
              </a:ext>
            </a:extLst>
          </p:cNvPr>
          <p:cNvPicPr>
            <a:picLocks noChangeAspect="1"/>
          </p:cNvPicPr>
          <p:nvPr/>
        </p:nvPicPr>
        <p:blipFill>
          <a:blip r:embed="rId3"/>
          <a:stretch>
            <a:fillRect/>
          </a:stretch>
        </p:blipFill>
        <p:spPr>
          <a:xfrm>
            <a:off x="0" y="2860561"/>
            <a:ext cx="7143967" cy="3875040"/>
          </a:xfrm>
          <a:prstGeom prst="rect">
            <a:avLst/>
          </a:prstGeom>
        </p:spPr>
      </p:pic>
      <p:sp>
        <p:nvSpPr>
          <p:cNvPr id="13" name="TextBox 12">
            <a:extLst>
              <a:ext uri="{FF2B5EF4-FFF2-40B4-BE49-F238E27FC236}">
                <a16:creationId xmlns:a16="http://schemas.microsoft.com/office/drawing/2014/main" xmlns="" id="{2DCC8919-6F51-0342-B698-525148206754}"/>
              </a:ext>
            </a:extLst>
          </p:cNvPr>
          <p:cNvSpPr txBox="1"/>
          <p:nvPr/>
        </p:nvSpPr>
        <p:spPr>
          <a:xfrm>
            <a:off x="7143967" y="4573239"/>
            <a:ext cx="4895385" cy="2031325"/>
          </a:xfrm>
          <a:prstGeom prst="rect">
            <a:avLst/>
          </a:prstGeom>
          <a:noFill/>
        </p:spPr>
        <p:txBody>
          <a:bodyPr wrap="square" rtlCol="0">
            <a:spAutoFit/>
          </a:bodyPr>
          <a:lstStyle/>
          <a:p>
            <a:r>
              <a:rPr lang="en-US" dirty="0"/>
              <a:t>Figure 2. Percentage of patients with PCR-positive nasopharyngeal samples from inclusion to day6 post-inclusion in COVID-19 patients treated with hydroxychloroquine only, in COVID-19 patients treated with hydroxychloroquine and azithromycin combination, and in COVID-19 control patients. </a:t>
            </a:r>
          </a:p>
          <a:p>
            <a:endParaRPr lang="en-US" dirty="0"/>
          </a:p>
        </p:txBody>
      </p:sp>
    </p:spTree>
    <p:extLst>
      <p:ext uri="{BB962C8B-B14F-4D97-AF65-F5344CB8AC3E}">
        <p14:creationId xmlns:p14="http://schemas.microsoft.com/office/powerpoint/2010/main" val="22391422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BD8D2A-2E84-B248-9FC8-F9D6DFFCB5BB}"/>
              </a:ext>
            </a:extLst>
          </p:cNvPr>
          <p:cNvPicPr>
            <a:picLocks noChangeAspect="1"/>
          </p:cNvPicPr>
          <p:nvPr/>
        </p:nvPicPr>
        <p:blipFill>
          <a:blip r:embed="rId2"/>
          <a:stretch>
            <a:fillRect/>
          </a:stretch>
        </p:blipFill>
        <p:spPr>
          <a:xfrm>
            <a:off x="196635" y="101243"/>
            <a:ext cx="4848733" cy="3073471"/>
          </a:xfrm>
          <a:prstGeom prst="rect">
            <a:avLst/>
          </a:prstGeom>
        </p:spPr>
      </p:pic>
      <p:sp>
        <p:nvSpPr>
          <p:cNvPr id="4" name="Content Placeholder 3">
            <a:extLst>
              <a:ext uri="{FF2B5EF4-FFF2-40B4-BE49-F238E27FC236}">
                <a16:creationId xmlns:a16="http://schemas.microsoft.com/office/drawing/2014/main" xmlns="" id="{67DE8D0A-9105-804B-93D3-51834150CC56}"/>
              </a:ext>
            </a:extLst>
          </p:cNvPr>
          <p:cNvSpPr>
            <a:spLocks noGrp="1"/>
          </p:cNvSpPr>
          <p:nvPr>
            <p:ph idx="4294967295"/>
          </p:nvPr>
        </p:nvSpPr>
        <p:spPr>
          <a:xfrm>
            <a:off x="5278438" y="296862"/>
            <a:ext cx="6913562" cy="3384801"/>
          </a:xfrm>
        </p:spPr>
        <p:txBody>
          <a:bodyPr>
            <a:normAutofit fontScale="47500" lnSpcReduction="20000"/>
          </a:bodyPr>
          <a:lstStyle/>
          <a:p>
            <a:pPr marL="0" indent="0">
              <a:buNone/>
            </a:pPr>
            <a:r>
              <a:rPr lang="en-US" sz="4200" dirty="0"/>
              <a:t>47-year-old woman from Wuhan, Hubei province, China</a:t>
            </a:r>
          </a:p>
          <a:p>
            <a:r>
              <a:rPr lang="en-US" sz="3800" dirty="0"/>
              <a:t>Traveled from Wuhan to Australia 11 d before presentation</a:t>
            </a:r>
          </a:p>
          <a:p>
            <a:r>
              <a:rPr lang="en-US" sz="3800" dirty="0"/>
              <a:t>No contact with the Huanan seafood market or with known COVID-19 cases</a:t>
            </a:r>
          </a:p>
          <a:p>
            <a:r>
              <a:rPr lang="en-US" sz="3800" dirty="0"/>
              <a:t>Otherwise healthy and was a non-smoker taking no medications</a:t>
            </a:r>
          </a:p>
          <a:p>
            <a:r>
              <a:rPr lang="en-US" sz="3800" dirty="0"/>
              <a:t>Mild-moderate COVID-19</a:t>
            </a:r>
          </a:p>
          <a:p>
            <a:r>
              <a:rPr lang="en-US" sz="3800" dirty="0"/>
              <a:t>Increase in</a:t>
            </a:r>
          </a:p>
          <a:p>
            <a:pPr lvl="1"/>
            <a:r>
              <a:rPr lang="en-US" sz="3400" dirty="0"/>
              <a:t>Antibody-secreting cells</a:t>
            </a:r>
          </a:p>
          <a:p>
            <a:pPr lvl="1"/>
            <a:r>
              <a:rPr lang="en-US" sz="3400" dirty="0"/>
              <a:t>Follicular helper T cells</a:t>
            </a:r>
          </a:p>
          <a:p>
            <a:pPr lvl="1"/>
            <a:r>
              <a:rPr lang="en-US" sz="3400" dirty="0"/>
              <a:t>Activated CD4+ and CD8+ T cells</a:t>
            </a:r>
          </a:p>
          <a:p>
            <a:pPr lvl="1"/>
            <a:r>
              <a:rPr lang="en-US" sz="3400" dirty="0"/>
              <a:t>IgM and IgG antibodies detected before symptomatic recovery</a:t>
            </a:r>
          </a:p>
          <a:p>
            <a:pPr lvl="1"/>
            <a:r>
              <a:rPr lang="en-US" sz="3400" dirty="0"/>
              <a:t>Immunological changes at least 7d following full resolution of symptoms</a:t>
            </a:r>
          </a:p>
          <a:p>
            <a:endParaRPr lang="en-US" dirty="0"/>
          </a:p>
        </p:txBody>
      </p:sp>
      <p:sp>
        <p:nvSpPr>
          <p:cNvPr id="5" name="Content Placeholder 3">
            <a:extLst>
              <a:ext uri="{FF2B5EF4-FFF2-40B4-BE49-F238E27FC236}">
                <a16:creationId xmlns:a16="http://schemas.microsoft.com/office/drawing/2014/main" xmlns="" id="{1CE9277B-0642-9D43-ACC7-255858541499}"/>
              </a:ext>
            </a:extLst>
          </p:cNvPr>
          <p:cNvSpPr txBox="1">
            <a:spLocks/>
          </p:cNvSpPr>
          <p:nvPr/>
        </p:nvSpPr>
        <p:spPr>
          <a:xfrm>
            <a:off x="353510" y="4174958"/>
            <a:ext cx="11196805" cy="28635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Contrast to severe avian H7N9 disease, which had elevated cytokines IL-6, IL-8, IL-10, MIP-1</a:t>
            </a:r>
            <a:r>
              <a:rPr lang="el-GR" sz="2000" dirty="0"/>
              <a:t>β </a:t>
            </a:r>
            <a:r>
              <a:rPr lang="en-US" sz="2000" dirty="0"/>
              <a:t>and IFN-</a:t>
            </a:r>
            <a:r>
              <a:rPr lang="el-GR" sz="2000" dirty="0"/>
              <a:t>γ, </a:t>
            </a:r>
            <a:r>
              <a:rPr lang="en-US" sz="2000" dirty="0"/>
              <a:t>minimal pro-inflammatory cytokines and chemokines were found in this patient with COVID-19, even while she was symptomatic at days 7–9</a:t>
            </a:r>
          </a:p>
          <a:p>
            <a:r>
              <a:rPr lang="en-US" sz="2000" dirty="0"/>
              <a:t>Multi-factorial immune responses can be elicited to the newly emerged virus SARS-CoV-2 and, similar to the avian H7N9 disease, early adaptive immune responses might correlate with better clinical outcomes</a:t>
            </a:r>
          </a:p>
          <a:p>
            <a:pPr lvl="1"/>
            <a:endParaRPr lang="en-US" dirty="0"/>
          </a:p>
          <a:p>
            <a:endParaRPr lang="en-US" dirty="0"/>
          </a:p>
        </p:txBody>
      </p:sp>
    </p:spTree>
    <p:extLst>
      <p:ext uri="{BB962C8B-B14F-4D97-AF65-F5344CB8AC3E}">
        <p14:creationId xmlns:p14="http://schemas.microsoft.com/office/powerpoint/2010/main" val="176561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A63691C-41D7-5448-A05D-A1E78B88CF8A}"/>
              </a:ext>
            </a:extLst>
          </p:cNvPr>
          <p:cNvPicPr>
            <a:picLocks noChangeAspect="1"/>
          </p:cNvPicPr>
          <p:nvPr/>
        </p:nvPicPr>
        <p:blipFill>
          <a:blip r:embed="rId2"/>
          <a:stretch>
            <a:fillRect/>
          </a:stretch>
        </p:blipFill>
        <p:spPr>
          <a:xfrm>
            <a:off x="2468628" y="0"/>
            <a:ext cx="7254744" cy="6858000"/>
          </a:xfrm>
          <a:prstGeom prst="rect">
            <a:avLst/>
          </a:prstGeom>
        </p:spPr>
      </p:pic>
      <p:pic>
        <p:nvPicPr>
          <p:cNvPr id="4" name="Picture 3">
            <a:extLst>
              <a:ext uri="{FF2B5EF4-FFF2-40B4-BE49-F238E27FC236}">
                <a16:creationId xmlns:a16="http://schemas.microsoft.com/office/drawing/2014/main" xmlns="" id="{606B3A9D-FD73-7646-9C4C-55982BE23D34}"/>
              </a:ext>
            </a:extLst>
          </p:cNvPr>
          <p:cNvPicPr>
            <a:picLocks noChangeAspect="1"/>
          </p:cNvPicPr>
          <p:nvPr/>
        </p:nvPicPr>
        <p:blipFill>
          <a:blip r:embed="rId3"/>
          <a:stretch>
            <a:fillRect/>
          </a:stretch>
        </p:blipFill>
        <p:spPr>
          <a:xfrm>
            <a:off x="7993294" y="6254870"/>
            <a:ext cx="4198706" cy="603129"/>
          </a:xfrm>
          <a:prstGeom prst="rect">
            <a:avLst/>
          </a:prstGeom>
        </p:spPr>
      </p:pic>
    </p:spTree>
    <p:extLst>
      <p:ext uri="{BB962C8B-B14F-4D97-AF65-F5344CB8AC3E}">
        <p14:creationId xmlns:p14="http://schemas.microsoft.com/office/powerpoint/2010/main" val="3456594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4-01 at 2.39.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0"/>
            <a:ext cx="11099800" cy="5613400"/>
          </a:xfrm>
          <a:prstGeom prst="rect">
            <a:avLst/>
          </a:prstGeom>
        </p:spPr>
      </p:pic>
      <p:pic>
        <p:nvPicPr>
          <p:cNvPr id="4" name="Picture 3" descr="Screen Shot 2020-04-01 at 2.40.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692" y="87088"/>
            <a:ext cx="4178300" cy="368300"/>
          </a:xfrm>
          <a:prstGeom prst="rect">
            <a:avLst/>
          </a:prstGeom>
        </p:spPr>
      </p:pic>
    </p:spTree>
    <p:extLst>
      <p:ext uri="{BB962C8B-B14F-4D97-AF65-F5344CB8AC3E}">
        <p14:creationId xmlns:p14="http://schemas.microsoft.com/office/powerpoint/2010/main" val="1556318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582DC1E-7CB5-6E4F-8F62-DB11EAE8368D}"/>
              </a:ext>
            </a:extLst>
          </p:cNvPr>
          <p:cNvPicPr>
            <a:picLocks noChangeAspect="1"/>
          </p:cNvPicPr>
          <p:nvPr/>
        </p:nvPicPr>
        <p:blipFill>
          <a:blip r:embed="rId3"/>
          <a:stretch>
            <a:fillRect/>
          </a:stretch>
        </p:blipFill>
        <p:spPr>
          <a:xfrm>
            <a:off x="1708150" y="1639156"/>
            <a:ext cx="8775700" cy="2819400"/>
          </a:xfrm>
          <a:prstGeom prst="rect">
            <a:avLst/>
          </a:prstGeom>
        </p:spPr>
      </p:pic>
      <p:pic>
        <p:nvPicPr>
          <p:cNvPr id="7" name="Picture 6">
            <a:extLst>
              <a:ext uri="{FF2B5EF4-FFF2-40B4-BE49-F238E27FC236}">
                <a16:creationId xmlns:a16="http://schemas.microsoft.com/office/drawing/2014/main" xmlns="" id="{D32BB7A8-7AB5-0346-97BD-15D93D2520E5}"/>
              </a:ext>
            </a:extLst>
          </p:cNvPr>
          <p:cNvPicPr>
            <a:picLocks noChangeAspect="1"/>
          </p:cNvPicPr>
          <p:nvPr/>
        </p:nvPicPr>
        <p:blipFill>
          <a:blip r:embed="rId4"/>
          <a:stretch>
            <a:fillRect/>
          </a:stretch>
        </p:blipFill>
        <p:spPr>
          <a:xfrm>
            <a:off x="4775628" y="5296613"/>
            <a:ext cx="7378700" cy="1422400"/>
          </a:xfrm>
          <a:prstGeom prst="rect">
            <a:avLst/>
          </a:prstGeom>
        </p:spPr>
      </p:pic>
    </p:spTree>
    <p:extLst>
      <p:ext uri="{BB962C8B-B14F-4D97-AF65-F5344CB8AC3E}">
        <p14:creationId xmlns:p14="http://schemas.microsoft.com/office/powerpoint/2010/main" val="37904910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FDC164-2CEC-C547-ACCB-8D195C9A2D20}"/>
              </a:ext>
            </a:extLst>
          </p:cNvPr>
          <p:cNvPicPr>
            <a:picLocks noChangeAspect="1"/>
          </p:cNvPicPr>
          <p:nvPr/>
        </p:nvPicPr>
        <p:blipFill>
          <a:blip r:embed="rId3"/>
          <a:stretch>
            <a:fillRect/>
          </a:stretch>
        </p:blipFill>
        <p:spPr>
          <a:xfrm>
            <a:off x="478276" y="0"/>
            <a:ext cx="10535129" cy="6186791"/>
          </a:xfrm>
          <a:prstGeom prst="rect">
            <a:avLst/>
          </a:prstGeom>
        </p:spPr>
      </p:pic>
      <p:sp>
        <p:nvSpPr>
          <p:cNvPr id="4" name="Rectangle 3">
            <a:extLst>
              <a:ext uri="{FF2B5EF4-FFF2-40B4-BE49-F238E27FC236}">
                <a16:creationId xmlns:a16="http://schemas.microsoft.com/office/drawing/2014/main" xmlns="" id="{5B16E9EE-D36B-7E47-96B7-50D3A4B279E1}"/>
              </a:ext>
            </a:extLst>
          </p:cNvPr>
          <p:cNvSpPr/>
          <p:nvPr/>
        </p:nvSpPr>
        <p:spPr>
          <a:xfrm>
            <a:off x="0" y="6186791"/>
            <a:ext cx="12192000" cy="646331"/>
          </a:xfrm>
          <a:prstGeom prst="rect">
            <a:avLst/>
          </a:prstGeom>
        </p:spPr>
        <p:txBody>
          <a:bodyPr wrap="square">
            <a:spAutoFit/>
          </a:bodyPr>
          <a:lstStyle/>
          <a:p>
            <a:r>
              <a:rPr lang="en-US" dirty="0"/>
              <a:t>Figure 3 Exhaustion of T cells in COVID-19 patients. A,B. PD-1 expressions on T cells in different groups; C, D. Dynamic profile of PD-1 and TIM-3 expressions on T cells in 3 patients. NS: not significant, *p&lt;0.01.</a:t>
            </a:r>
          </a:p>
        </p:txBody>
      </p:sp>
    </p:spTree>
    <p:extLst>
      <p:ext uri="{BB962C8B-B14F-4D97-AF65-F5344CB8AC3E}">
        <p14:creationId xmlns:p14="http://schemas.microsoft.com/office/powerpoint/2010/main" val="19418029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269AC-35AF-6A41-A028-E12347E44286}"/>
              </a:ext>
            </a:extLst>
          </p:cNvPr>
          <p:cNvSpPr>
            <a:spLocks noGrp="1"/>
          </p:cNvSpPr>
          <p:nvPr>
            <p:ph type="title"/>
          </p:nvPr>
        </p:nvSpPr>
        <p:spPr>
          <a:xfrm>
            <a:off x="400692" y="636973"/>
            <a:ext cx="3832654" cy="4577578"/>
          </a:xfrm>
        </p:spPr>
        <p:txBody>
          <a:bodyPr>
            <a:normAutofit fontScale="90000"/>
          </a:bodyPr>
          <a:lstStyle/>
          <a:p>
            <a:r>
              <a:rPr lang="en-US" dirty="0"/>
              <a:t>Airway memory CD4</a:t>
            </a:r>
            <a:r>
              <a:rPr lang="en-US" baseline="30000" dirty="0"/>
              <a:t>+</a:t>
            </a:r>
            <a:r>
              <a:rPr lang="en-US" dirty="0"/>
              <a:t> T cells mediate protective immunity against emerging respiratory coronaviruses.</a:t>
            </a:r>
          </a:p>
        </p:txBody>
      </p:sp>
      <p:pic>
        <p:nvPicPr>
          <p:cNvPr id="4" name="Content Placeholder 3">
            <a:extLst>
              <a:ext uri="{FF2B5EF4-FFF2-40B4-BE49-F238E27FC236}">
                <a16:creationId xmlns:a16="http://schemas.microsoft.com/office/drawing/2014/main" xmlns="" id="{1ACC3224-F706-DB42-8D13-F37EA28E281C}"/>
              </a:ext>
            </a:extLst>
          </p:cNvPr>
          <p:cNvPicPr>
            <a:picLocks noGrp="1" noChangeAspect="1"/>
          </p:cNvPicPr>
          <p:nvPr>
            <p:ph idx="1"/>
          </p:nvPr>
        </p:nvPicPr>
        <p:blipFill>
          <a:blip r:embed="rId2"/>
          <a:stretch>
            <a:fillRect/>
          </a:stretch>
        </p:blipFill>
        <p:spPr>
          <a:xfrm>
            <a:off x="5115576" y="727440"/>
            <a:ext cx="6211237" cy="5486593"/>
          </a:xfrm>
        </p:spPr>
      </p:pic>
      <p:sp>
        <p:nvSpPr>
          <p:cNvPr id="5" name="TextBox 4">
            <a:extLst>
              <a:ext uri="{FF2B5EF4-FFF2-40B4-BE49-F238E27FC236}">
                <a16:creationId xmlns:a16="http://schemas.microsoft.com/office/drawing/2014/main" xmlns="" id="{49A2AA1D-C5CE-AC49-B66B-2A52DE5C6319}"/>
              </a:ext>
            </a:extLst>
          </p:cNvPr>
          <p:cNvSpPr txBox="1"/>
          <p:nvPr/>
        </p:nvSpPr>
        <p:spPr>
          <a:xfrm>
            <a:off x="400692" y="6488668"/>
            <a:ext cx="5034007" cy="369332"/>
          </a:xfrm>
          <a:prstGeom prst="rect">
            <a:avLst/>
          </a:prstGeom>
          <a:noFill/>
        </p:spPr>
        <p:txBody>
          <a:bodyPr wrap="none" rtlCol="0">
            <a:spAutoFit/>
          </a:bodyPr>
          <a:lstStyle/>
          <a:p>
            <a:r>
              <a:rPr lang="en-US" dirty="0"/>
              <a:t>http://</a:t>
            </a:r>
            <a:r>
              <a:rPr lang="en-US" dirty="0" err="1"/>
              <a:t>jtd.amegroups.com</a:t>
            </a:r>
            <a:r>
              <a:rPr lang="en-US" dirty="0"/>
              <a:t>/article/view/20125/html</a:t>
            </a:r>
          </a:p>
        </p:txBody>
      </p:sp>
    </p:spTree>
    <p:extLst>
      <p:ext uri="{BB962C8B-B14F-4D97-AF65-F5344CB8AC3E}">
        <p14:creationId xmlns:p14="http://schemas.microsoft.com/office/powerpoint/2010/main" val="31068152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4315" y="3908025"/>
            <a:ext cx="6096000" cy="1754327"/>
          </a:xfrm>
          <a:prstGeom prst="rect">
            <a:avLst/>
          </a:prstGeom>
        </p:spPr>
        <p:txBody>
          <a:bodyPr>
            <a:spAutoFit/>
          </a:bodyPr>
          <a:lstStyle/>
          <a:p>
            <a:r>
              <a:rPr lang="en-US" dirty="0"/>
              <a:t>The ID NOW™ COVID-19 assay is now available for use on the ID NOW platform under U.S. Food and Drug Administration Emergency Use Authorization (EUA). The ID NOW™ COVID-19 rapid test delivers high-quality molecular positive results in as little as 5 minutes, targeting the coronavirus (COVID-19) </a:t>
            </a:r>
            <a:r>
              <a:rPr lang="en-US" dirty="0" err="1"/>
              <a:t>RdRp</a:t>
            </a:r>
            <a:r>
              <a:rPr lang="en-US" dirty="0"/>
              <a:t> </a:t>
            </a:r>
            <a:r>
              <a:rPr lang="en-US" dirty="0" smtClean="0"/>
              <a:t>Gene (RNA dependent RNA polymerase)</a:t>
            </a:r>
            <a:endParaRPr lang="en-US" dirty="0"/>
          </a:p>
        </p:txBody>
      </p:sp>
      <p:pic>
        <p:nvPicPr>
          <p:cNvPr id="3" name="Picture 2" descr="158506189088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83148" cy="3686368"/>
          </a:xfrm>
          <a:prstGeom prst="rect">
            <a:avLst/>
          </a:prstGeom>
        </p:spPr>
      </p:pic>
      <p:sp>
        <p:nvSpPr>
          <p:cNvPr id="4" name="TextBox 3"/>
          <p:cNvSpPr txBox="1"/>
          <p:nvPr/>
        </p:nvSpPr>
        <p:spPr>
          <a:xfrm>
            <a:off x="6374983" y="715081"/>
            <a:ext cx="5067926" cy="1477328"/>
          </a:xfrm>
          <a:prstGeom prst="rect">
            <a:avLst/>
          </a:prstGeom>
          <a:noFill/>
        </p:spPr>
        <p:txBody>
          <a:bodyPr wrap="square" rtlCol="0">
            <a:spAutoFit/>
          </a:bodyPr>
          <a:lstStyle/>
          <a:p>
            <a:r>
              <a:rPr lang="en-US" dirty="0" smtClean="0"/>
              <a:t>Isothermal amplification of a single diagnostically relevant sequence producing a fluorescent signal when amplified</a:t>
            </a:r>
          </a:p>
          <a:p>
            <a:r>
              <a:rPr lang="en-US" dirty="0"/>
              <a:t>	</a:t>
            </a:r>
            <a:r>
              <a:rPr lang="en-US" dirty="0" smtClean="0"/>
              <a:t>positive results in 5 minutes</a:t>
            </a:r>
          </a:p>
          <a:p>
            <a:r>
              <a:rPr lang="en-US" dirty="0"/>
              <a:t>	</a:t>
            </a:r>
            <a:r>
              <a:rPr lang="en-US" dirty="0" smtClean="0"/>
              <a:t>negative results in 13.</a:t>
            </a:r>
            <a:endParaRPr lang="en-US" dirty="0"/>
          </a:p>
        </p:txBody>
      </p:sp>
    </p:spTree>
    <p:extLst>
      <p:ext uri="{BB962C8B-B14F-4D97-AF65-F5344CB8AC3E}">
        <p14:creationId xmlns:p14="http://schemas.microsoft.com/office/powerpoint/2010/main" val="17680505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905" y="776727"/>
            <a:ext cx="3619361" cy="1477328"/>
          </a:xfrm>
          <a:prstGeom prst="rect">
            <a:avLst/>
          </a:prstGeom>
          <a:noFill/>
        </p:spPr>
        <p:txBody>
          <a:bodyPr wrap="square" rtlCol="0">
            <a:spAutoFit/>
          </a:bodyPr>
          <a:lstStyle/>
          <a:p>
            <a:r>
              <a:rPr lang="en-US" sz="3600" dirty="0" smtClean="0"/>
              <a:t>Adoptive antibody therapeutics</a:t>
            </a:r>
          </a:p>
          <a:p>
            <a:endParaRPr lang="en-US" dirty="0"/>
          </a:p>
        </p:txBody>
      </p:sp>
      <p:sp>
        <p:nvSpPr>
          <p:cNvPr id="5" name="TextBox 4"/>
          <p:cNvSpPr txBox="1"/>
          <p:nvPr/>
        </p:nvSpPr>
        <p:spPr>
          <a:xfrm>
            <a:off x="2438599" y="5346287"/>
            <a:ext cx="1994694" cy="369332"/>
          </a:xfrm>
          <a:prstGeom prst="rect">
            <a:avLst/>
          </a:prstGeom>
          <a:noFill/>
        </p:spPr>
        <p:txBody>
          <a:bodyPr wrap="none" rtlCol="0">
            <a:spAutoFit/>
          </a:bodyPr>
          <a:lstStyle/>
          <a:p>
            <a:r>
              <a:rPr lang="en-US" dirty="0" err="1" smtClean="0"/>
              <a:t>Distributedbio.com</a:t>
            </a:r>
            <a:endParaRPr lang="en-US" dirty="0"/>
          </a:p>
        </p:txBody>
      </p:sp>
      <p:sp>
        <p:nvSpPr>
          <p:cNvPr id="7" name="TextBox 6"/>
          <p:cNvSpPr txBox="1"/>
          <p:nvPr/>
        </p:nvSpPr>
        <p:spPr>
          <a:xfrm>
            <a:off x="443905" y="2868697"/>
            <a:ext cx="3619361" cy="923330"/>
          </a:xfrm>
          <a:prstGeom prst="rect">
            <a:avLst/>
          </a:prstGeom>
          <a:noFill/>
        </p:spPr>
        <p:txBody>
          <a:bodyPr wrap="square" rtlCol="0">
            <a:spAutoFit/>
          </a:bodyPr>
          <a:lstStyle/>
          <a:p>
            <a:r>
              <a:rPr lang="en-US" dirty="0" smtClean="0"/>
              <a:t>engineered </a:t>
            </a:r>
            <a:r>
              <a:rPr lang="en-US" dirty="0"/>
              <a:t>a panel of anti-SARS antibodies to make them recognize and block the novel coronavirus</a:t>
            </a:r>
          </a:p>
        </p:txBody>
      </p:sp>
      <p:sp>
        <p:nvSpPr>
          <p:cNvPr id="8" name="TextBox 7"/>
          <p:cNvSpPr txBox="1"/>
          <p:nvPr/>
        </p:nvSpPr>
        <p:spPr>
          <a:xfrm>
            <a:off x="443905" y="3896420"/>
            <a:ext cx="4247342" cy="646331"/>
          </a:xfrm>
          <a:prstGeom prst="rect">
            <a:avLst/>
          </a:prstGeom>
          <a:noFill/>
        </p:spPr>
        <p:txBody>
          <a:bodyPr wrap="square" rtlCol="0">
            <a:spAutoFit/>
          </a:bodyPr>
          <a:lstStyle/>
          <a:p>
            <a:r>
              <a:rPr lang="en-US" dirty="0"/>
              <a:t>panel of ultra-high affinity therapeutic antibodies to neutralize SARS-CoV-2 </a:t>
            </a:r>
          </a:p>
        </p:txBody>
      </p:sp>
      <p:pic>
        <p:nvPicPr>
          <p:cNvPr id="9" name="Picture 8" descr="Screen Shot 2020-04-01 at 3.02.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0271" y="0"/>
            <a:ext cx="7611729" cy="6858000"/>
          </a:xfrm>
          <a:prstGeom prst="rect">
            <a:avLst/>
          </a:prstGeom>
        </p:spPr>
      </p:pic>
      <p:sp>
        <p:nvSpPr>
          <p:cNvPr id="10" name="TextBox 9"/>
          <p:cNvSpPr txBox="1"/>
          <p:nvPr/>
        </p:nvSpPr>
        <p:spPr>
          <a:xfrm>
            <a:off x="443905" y="4567409"/>
            <a:ext cx="4550036" cy="646331"/>
          </a:xfrm>
          <a:prstGeom prst="rect">
            <a:avLst/>
          </a:prstGeom>
          <a:noFill/>
        </p:spPr>
        <p:txBody>
          <a:bodyPr wrap="square" rtlCol="0">
            <a:spAutoFit/>
          </a:bodyPr>
          <a:lstStyle/>
          <a:p>
            <a:r>
              <a:rPr lang="en-US" dirty="0" smtClean="0"/>
              <a:t>Used naturally occurring VDJ and VJ regions from human genome; made from 5 anti SARS</a:t>
            </a:r>
            <a:endParaRPr lang="en-US" dirty="0"/>
          </a:p>
        </p:txBody>
      </p:sp>
    </p:spTree>
    <p:extLst>
      <p:ext uri="{BB962C8B-B14F-4D97-AF65-F5344CB8AC3E}">
        <p14:creationId xmlns:p14="http://schemas.microsoft.com/office/powerpoint/2010/main" val="13218423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14756F-075F-FC4A-B16F-D9AAFC984187}"/>
              </a:ext>
            </a:extLst>
          </p:cNvPr>
          <p:cNvSpPr>
            <a:spLocks noGrp="1"/>
          </p:cNvSpPr>
          <p:nvPr>
            <p:ph type="title"/>
          </p:nvPr>
        </p:nvSpPr>
        <p:spPr>
          <a:xfrm>
            <a:off x="640517" y="0"/>
            <a:ext cx="10515600" cy="1325563"/>
          </a:xfrm>
        </p:spPr>
        <p:txBody>
          <a:bodyPr/>
          <a:lstStyle/>
          <a:p>
            <a:r>
              <a:rPr lang="en-US" dirty="0"/>
              <a:t>General structure</a:t>
            </a:r>
          </a:p>
        </p:txBody>
      </p:sp>
      <p:pic>
        <p:nvPicPr>
          <p:cNvPr id="4" name="Content Placeholder 3">
            <a:extLst>
              <a:ext uri="{FF2B5EF4-FFF2-40B4-BE49-F238E27FC236}">
                <a16:creationId xmlns:a16="http://schemas.microsoft.com/office/drawing/2014/main" xmlns="" id="{B5F0E243-604E-C84B-9C61-0FFE0674A60F}"/>
              </a:ext>
            </a:extLst>
          </p:cNvPr>
          <p:cNvPicPr>
            <a:picLocks noGrp="1" noChangeAspect="1"/>
          </p:cNvPicPr>
          <p:nvPr>
            <p:ph idx="1"/>
          </p:nvPr>
        </p:nvPicPr>
        <p:blipFill>
          <a:blip r:embed="rId2"/>
          <a:stretch>
            <a:fillRect/>
          </a:stretch>
        </p:blipFill>
        <p:spPr>
          <a:xfrm>
            <a:off x="5403652" y="1535337"/>
            <a:ext cx="5428679" cy="4234938"/>
          </a:xfrm>
        </p:spPr>
      </p:pic>
      <p:sp>
        <p:nvSpPr>
          <p:cNvPr id="5" name="TextBox 4">
            <a:extLst>
              <a:ext uri="{FF2B5EF4-FFF2-40B4-BE49-F238E27FC236}">
                <a16:creationId xmlns:a16="http://schemas.microsoft.com/office/drawing/2014/main" xmlns="" id="{7CDF7AB0-234A-0845-847B-60AEE659CF9A}"/>
              </a:ext>
            </a:extLst>
          </p:cNvPr>
          <p:cNvSpPr txBox="1"/>
          <p:nvPr/>
        </p:nvSpPr>
        <p:spPr>
          <a:xfrm>
            <a:off x="1315926" y="1390649"/>
            <a:ext cx="2219218" cy="4524315"/>
          </a:xfrm>
          <a:prstGeom prst="rect">
            <a:avLst/>
          </a:prstGeom>
          <a:noFill/>
        </p:spPr>
        <p:txBody>
          <a:bodyPr wrap="square" rtlCol="0">
            <a:spAutoFit/>
          </a:bodyPr>
          <a:lstStyle/>
          <a:p>
            <a:r>
              <a:rPr lang="en-US" dirty="0"/>
              <a:t>Transmission electron microscope image shows SARS-CoV-2, the virus that causes COVID-19, isolated from a patient in the U.S. Virus particles are emerging from the surface of cells cultured in the lab. The spikes on the outer edge of the virus particles give coronaviruses their name, crown-</a:t>
            </a:r>
            <a:r>
              <a:rPr lang="en-US" dirty="0" err="1"/>
              <a:t>like.</a:t>
            </a:r>
            <a:r>
              <a:rPr lang="en-US" i="1" dirty="0" err="1"/>
              <a:t>NIAID</a:t>
            </a:r>
            <a:r>
              <a:rPr lang="en-US" i="1" dirty="0"/>
              <a:t>-RML</a:t>
            </a:r>
            <a:endParaRPr lang="en-US" dirty="0"/>
          </a:p>
        </p:txBody>
      </p:sp>
      <p:sp>
        <p:nvSpPr>
          <p:cNvPr id="6" name="TextBox 5">
            <a:extLst>
              <a:ext uri="{FF2B5EF4-FFF2-40B4-BE49-F238E27FC236}">
                <a16:creationId xmlns:a16="http://schemas.microsoft.com/office/drawing/2014/main" xmlns="" id="{68353BFD-ABE9-6F45-BC52-937B645CE39F}"/>
              </a:ext>
            </a:extLst>
          </p:cNvPr>
          <p:cNvSpPr txBox="1"/>
          <p:nvPr/>
        </p:nvSpPr>
        <p:spPr>
          <a:xfrm>
            <a:off x="113016" y="6394492"/>
            <a:ext cx="11570603" cy="369332"/>
          </a:xfrm>
          <a:prstGeom prst="rect">
            <a:avLst/>
          </a:prstGeom>
          <a:noFill/>
        </p:spPr>
        <p:txBody>
          <a:bodyPr wrap="none" rtlCol="0">
            <a:spAutoFit/>
          </a:bodyPr>
          <a:lstStyle/>
          <a:p>
            <a:r>
              <a:rPr lang="en-US" dirty="0"/>
              <a:t>https://</a:t>
            </a:r>
            <a:r>
              <a:rPr lang="en-US" dirty="0" err="1"/>
              <a:t>www.nih.gov</a:t>
            </a:r>
            <a:r>
              <a:rPr lang="en-US" dirty="0"/>
              <a:t>/news-events/</a:t>
            </a:r>
            <a:r>
              <a:rPr lang="en-US" dirty="0" err="1"/>
              <a:t>nih</a:t>
            </a:r>
            <a:r>
              <a:rPr lang="en-US" dirty="0"/>
              <a:t>-research-matters/novel-coronavirus-structure-reveals-targets-vaccines-treatments</a:t>
            </a:r>
          </a:p>
        </p:txBody>
      </p:sp>
    </p:spTree>
    <p:extLst>
      <p:ext uri="{BB962C8B-B14F-4D97-AF65-F5344CB8AC3E}">
        <p14:creationId xmlns:p14="http://schemas.microsoft.com/office/powerpoint/2010/main" val="36873059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B6B17-0DF5-1F4E-A623-BE4EB709D205}"/>
              </a:ext>
            </a:extLst>
          </p:cNvPr>
          <p:cNvSpPr>
            <a:spLocks noGrp="1"/>
          </p:cNvSpPr>
          <p:nvPr>
            <p:ph type="title"/>
          </p:nvPr>
        </p:nvSpPr>
        <p:spPr/>
        <p:txBody>
          <a:bodyPr/>
          <a:lstStyle/>
          <a:p>
            <a:r>
              <a:rPr lang="en-US" dirty="0"/>
              <a:t>General info ( from CDC website)		</a:t>
            </a:r>
          </a:p>
        </p:txBody>
      </p:sp>
      <p:sp>
        <p:nvSpPr>
          <p:cNvPr id="3" name="Content Placeholder 2">
            <a:extLst>
              <a:ext uri="{FF2B5EF4-FFF2-40B4-BE49-F238E27FC236}">
                <a16:creationId xmlns:a16="http://schemas.microsoft.com/office/drawing/2014/main" xmlns="" id="{71ABD787-3570-F542-B518-1ADE144888F9}"/>
              </a:ext>
            </a:extLst>
          </p:cNvPr>
          <p:cNvSpPr>
            <a:spLocks noGrp="1"/>
          </p:cNvSpPr>
          <p:nvPr>
            <p:ph idx="1"/>
          </p:nvPr>
        </p:nvSpPr>
        <p:spPr/>
        <p:txBody>
          <a:bodyPr/>
          <a:lstStyle/>
          <a:p>
            <a:r>
              <a:rPr lang="en-US" dirty="0" smtClean="0"/>
              <a:t>Virus </a:t>
            </a:r>
            <a:r>
              <a:rPr lang="en-US" dirty="0"/>
              <a:t>name: SARS-CoV-2</a:t>
            </a:r>
          </a:p>
          <a:p>
            <a:r>
              <a:rPr lang="en-US" dirty="0"/>
              <a:t>Disease name Coronavirus disease 2019 (abbrev COVID-19)</a:t>
            </a:r>
          </a:p>
          <a:p>
            <a:r>
              <a:rPr lang="en-US" dirty="0"/>
              <a:t>Coronaviruses are a large family of viruses found in humans and many animals (ex camels, cattle, cats, bats)</a:t>
            </a:r>
          </a:p>
          <a:p>
            <a:r>
              <a:rPr lang="en-US" dirty="0"/>
              <a:t>Rare animal virus spread to humans; MERS-</a:t>
            </a:r>
            <a:r>
              <a:rPr lang="en-US" dirty="0" err="1"/>
              <a:t>CoV</a:t>
            </a:r>
            <a:r>
              <a:rPr lang="en-US" dirty="0"/>
              <a:t>, SARS-</a:t>
            </a:r>
            <a:r>
              <a:rPr lang="en-US" dirty="0" err="1"/>
              <a:t>CoV</a:t>
            </a:r>
            <a:endParaRPr lang="en-US" dirty="0"/>
          </a:p>
          <a:p>
            <a:r>
              <a:rPr lang="en-US" dirty="0"/>
              <a:t>SARS-CoV-2=</a:t>
            </a:r>
            <a:r>
              <a:rPr lang="en-US" dirty="0" err="1"/>
              <a:t>betacoronavirus</a:t>
            </a:r>
            <a:r>
              <a:rPr lang="en-US" dirty="0"/>
              <a:t> like MERS-</a:t>
            </a:r>
            <a:r>
              <a:rPr lang="en-US" dirty="0" err="1"/>
              <a:t>CoV</a:t>
            </a:r>
            <a:r>
              <a:rPr lang="en-US" dirty="0"/>
              <a:t>, SARS-</a:t>
            </a:r>
            <a:r>
              <a:rPr lang="en-US" dirty="0" err="1"/>
              <a:t>CoV</a:t>
            </a:r>
            <a:r>
              <a:rPr lang="en-US" dirty="0"/>
              <a:t>; all 3 originate in bats</a:t>
            </a:r>
          </a:p>
          <a:p>
            <a:r>
              <a:rPr lang="en-US" dirty="0" smtClean="0"/>
              <a:t>Sequencing </a:t>
            </a:r>
            <a:r>
              <a:rPr lang="en-US" dirty="0"/>
              <a:t>suggests US patient virus ~ Chinese posted sequence, suggesting single recent emergence</a:t>
            </a:r>
          </a:p>
          <a:p>
            <a:endParaRPr lang="en-US" dirty="0"/>
          </a:p>
        </p:txBody>
      </p:sp>
    </p:spTree>
    <p:extLst>
      <p:ext uri="{BB962C8B-B14F-4D97-AF65-F5344CB8AC3E}">
        <p14:creationId xmlns:p14="http://schemas.microsoft.com/office/powerpoint/2010/main" val="23506712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B93E4C-19AD-7E4E-AC8F-2BEC59C23F84}"/>
              </a:ext>
            </a:extLst>
          </p:cNvPr>
          <p:cNvSpPr>
            <a:spLocks noGrp="1"/>
          </p:cNvSpPr>
          <p:nvPr>
            <p:ph type="title"/>
          </p:nvPr>
        </p:nvSpPr>
        <p:spPr>
          <a:xfrm>
            <a:off x="74489" y="20556"/>
            <a:ext cx="10515600" cy="1325563"/>
          </a:xfrm>
        </p:spPr>
        <p:txBody>
          <a:bodyPr/>
          <a:lstStyle/>
          <a:p>
            <a:r>
              <a:rPr lang="en-US" dirty="0"/>
              <a:t>Phylogenetic </a:t>
            </a:r>
            <a:r>
              <a:rPr lang="en-US" dirty="0" err="1"/>
              <a:t>comparisions</a:t>
            </a:r>
            <a:r>
              <a:rPr lang="en-US" dirty="0"/>
              <a:t> of coronaviruses based on complete genomes.</a:t>
            </a:r>
          </a:p>
        </p:txBody>
      </p:sp>
      <p:pic>
        <p:nvPicPr>
          <p:cNvPr id="4" name="Content Placeholder 3">
            <a:extLst>
              <a:ext uri="{FF2B5EF4-FFF2-40B4-BE49-F238E27FC236}">
                <a16:creationId xmlns:a16="http://schemas.microsoft.com/office/drawing/2014/main" xmlns="" id="{CC6DE296-8F3F-8640-8079-A5D4520CBD6E}"/>
              </a:ext>
            </a:extLst>
          </p:cNvPr>
          <p:cNvPicPr>
            <a:picLocks noGrp="1" noChangeAspect="1"/>
          </p:cNvPicPr>
          <p:nvPr>
            <p:ph idx="1"/>
          </p:nvPr>
        </p:nvPicPr>
        <p:blipFill>
          <a:blip r:embed="rId2"/>
          <a:stretch>
            <a:fillRect/>
          </a:stretch>
        </p:blipFill>
        <p:spPr>
          <a:xfrm>
            <a:off x="6010382" y="1157804"/>
            <a:ext cx="5975033" cy="5519793"/>
          </a:xfrm>
        </p:spPr>
      </p:pic>
      <p:pic>
        <p:nvPicPr>
          <p:cNvPr id="5" name="Picture 4">
            <a:extLst>
              <a:ext uri="{FF2B5EF4-FFF2-40B4-BE49-F238E27FC236}">
                <a16:creationId xmlns:a16="http://schemas.microsoft.com/office/drawing/2014/main" xmlns="" id="{36D001AF-E50D-874A-926A-FCC6B76E3DCE}"/>
              </a:ext>
            </a:extLst>
          </p:cNvPr>
          <p:cNvPicPr>
            <a:picLocks noChangeAspect="1"/>
          </p:cNvPicPr>
          <p:nvPr/>
        </p:nvPicPr>
        <p:blipFill>
          <a:blip r:embed="rId3"/>
          <a:stretch>
            <a:fillRect/>
          </a:stretch>
        </p:blipFill>
        <p:spPr>
          <a:xfrm>
            <a:off x="838200" y="2376826"/>
            <a:ext cx="4304383" cy="2914365"/>
          </a:xfrm>
          <a:prstGeom prst="rect">
            <a:avLst/>
          </a:prstGeom>
        </p:spPr>
      </p:pic>
      <p:sp>
        <p:nvSpPr>
          <p:cNvPr id="6" name="TextBox 5">
            <a:extLst>
              <a:ext uri="{FF2B5EF4-FFF2-40B4-BE49-F238E27FC236}">
                <a16:creationId xmlns:a16="http://schemas.microsoft.com/office/drawing/2014/main" xmlns="" id="{70338FFD-7EFF-9448-871D-B2EEDC1DB3A0}"/>
              </a:ext>
            </a:extLst>
          </p:cNvPr>
          <p:cNvSpPr txBox="1"/>
          <p:nvPr/>
        </p:nvSpPr>
        <p:spPr>
          <a:xfrm>
            <a:off x="493161" y="5291191"/>
            <a:ext cx="5332288" cy="646331"/>
          </a:xfrm>
          <a:prstGeom prst="rect">
            <a:avLst/>
          </a:prstGeom>
          <a:noFill/>
        </p:spPr>
        <p:txBody>
          <a:bodyPr wrap="square" rtlCol="0">
            <a:spAutoFit/>
          </a:bodyPr>
          <a:lstStyle/>
          <a:p>
            <a:r>
              <a:rPr lang="en-US" dirty="0"/>
              <a:t>The MERS-</a:t>
            </a:r>
            <a:r>
              <a:rPr lang="en-US" dirty="0" err="1"/>
              <a:t>CoV</a:t>
            </a:r>
            <a:r>
              <a:rPr lang="en-US" dirty="0"/>
              <a:t> genome structure and virion. MERS-</a:t>
            </a:r>
            <a:r>
              <a:rPr lang="en-US" dirty="0" err="1"/>
              <a:t>CoV</a:t>
            </a:r>
            <a:r>
              <a:rPr lang="en-US" dirty="0"/>
              <a:t>, Middle East respiratory syndrome coronavirus.</a:t>
            </a:r>
          </a:p>
        </p:txBody>
      </p:sp>
      <p:sp>
        <p:nvSpPr>
          <p:cNvPr id="7" name="TextBox 6">
            <a:extLst>
              <a:ext uri="{FF2B5EF4-FFF2-40B4-BE49-F238E27FC236}">
                <a16:creationId xmlns:a16="http://schemas.microsoft.com/office/drawing/2014/main" xmlns="" id="{AEB74EBA-B7D3-5447-A79F-DB2D4AF3E25E}"/>
              </a:ext>
            </a:extLst>
          </p:cNvPr>
          <p:cNvSpPr txBox="1"/>
          <p:nvPr/>
        </p:nvSpPr>
        <p:spPr>
          <a:xfrm>
            <a:off x="298282" y="6411075"/>
            <a:ext cx="5034007" cy="369332"/>
          </a:xfrm>
          <a:prstGeom prst="rect">
            <a:avLst/>
          </a:prstGeom>
          <a:noFill/>
        </p:spPr>
        <p:txBody>
          <a:bodyPr wrap="none" rtlCol="0">
            <a:spAutoFit/>
          </a:bodyPr>
          <a:lstStyle/>
          <a:p>
            <a:r>
              <a:rPr lang="en-US" dirty="0"/>
              <a:t>http://</a:t>
            </a:r>
            <a:r>
              <a:rPr lang="en-US" dirty="0" err="1"/>
              <a:t>jtd.amegroups.com</a:t>
            </a:r>
            <a:r>
              <a:rPr lang="en-US" dirty="0"/>
              <a:t>/article/view/20125/html</a:t>
            </a:r>
          </a:p>
        </p:txBody>
      </p:sp>
      <p:sp>
        <p:nvSpPr>
          <p:cNvPr id="8" name="Left Arrow 7"/>
          <p:cNvSpPr/>
          <p:nvPr/>
        </p:nvSpPr>
        <p:spPr>
          <a:xfrm>
            <a:off x="11872484" y="2283229"/>
            <a:ext cx="445906" cy="28582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9940992" y="1510954"/>
            <a:ext cx="445906" cy="28582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11539509" y="3623663"/>
            <a:ext cx="445906" cy="285826"/>
          </a:xfrm>
          <a:prstGeom prst="lef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0422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0-04-01 at 2.09.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24" y="372951"/>
            <a:ext cx="4508200" cy="6149084"/>
          </a:xfrm>
          <a:prstGeom prst="rect">
            <a:avLst/>
          </a:prstGeom>
        </p:spPr>
      </p:pic>
      <p:pic>
        <p:nvPicPr>
          <p:cNvPr id="6" name="Picture 5" descr="Indian-Pangolin-Ansar-Khan-Life-Line-for-Nature-Society-1-1020x6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4182" y="739739"/>
            <a:ext cx="3387152" cy="2258101"/>
          </a:xfrm>
          <a:prstGeom prst="rect">
            <a:avLst/>
          </a:prstGeom>
        </p:spPr>
      </p:pic>
      <p:sp>
        <p:nvSpPr>
          <p:cNvPr id="7" name="Left Arrow 6"/>
          <p:cNvSpPr/>
          <p:nvPr/>
        </p:nvSpPr>
        <p:spPr>
          <a:xfrm>
            <a:off x="4771989" y="2613746"/>
            <a:ext cx="551535" cy="22192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73487" y="6103320"/>
            <a:ext cx="6337990" cy="646331"/>
          </a:xfrm>
          <a:prstGeom prst="rect">
            <a:avLst/>
          </a:prstGeom>
          <a:noFill/>
        </p:spPr>
        <p:txBody>
          <a:bodyPr wrap="square" rtlCol="0">
            <a:spAutoFit/>
          </a:bodyPr>
          <a:lstStyle/>
          <a:p>
            <a:r>
              <a:rPr lang="en-US" dirty="0">
                <a:hlinkClick r:id="rId4"/>
              </a:rPr>
              <a:t>The proximal origin of SARS-CoV-2 . Andersen KG, Rambaut A, Lipkin WI, Holmes EC, Garry RF. Nat Med, 17 March 2020.</a:t>
            </a:r>
            <a:endParaRPr lang="en-US" dirty="0"/>
          </a:p>
        </p:txBody>
      </p:sp>
      <p:sp>
        <p:nvSpPr>
          <p:cNvPr id="9" name="TextBox 8"/>
          <p:cNvSpPr txBox="1"/>
          <p:nvPr/>
        </p:nvSpPr>
        <p:spPr>
          <a:xfrm>
            <a:off x="5573487" y="3010169"/>
            <a:ext cx="6485958" cy="3046988"/>
          </a:xfrm>
          <a:prstGeom prst="rect">
            <a:avLst/>
          </a:prstGeom>
          <a:noFill/>
        </p:spPr>
        <p:txBody>
          <a:bodyPr wrap="square" rtlCol="0">
            <a:spAutoFit/>
          </a:bodyPr>
          <a:lstStyle/>
          <a:p>
            <a:r>
              <a:rPr lang="en-US" sz="1600" dirty="0" smtClean="0"/>
              <a:t>“In the first </a:t>
            </a:r>
            <a:r>
              <a:rPr lang="en-US" sz="1600" dirty="0"/>
              <a:t>scenario, </a:t>
            </a:r>
            <a:r>
              <a:rPr lang="en-US" sz="1600" dirty="0" smtClean="0"/>
              <a:t>as the </a:t>
            </a:r>
            <a:r>
              <a:rPr lang="en-US" sz="1600" dirty="0"/>
              <a:t>new coronavirus evolved in its natural hosts, possibly bats or </a:t>
            </a:r>
            <a:r>
              <a:rPr lang="en-US" sz="1600" dirty="0" smtClean="0"/>
              <a:t>pangolins, its spike </a:t>
            </a:r>
            <a:r>
              <a:rPr lang="en-US" sz="1600" dirty="0"/>
              <a:t>proteins mutated to bind to molecules similar in structure to the human ACE2 protein, thereby enabling it to infect human cells. This scenario seems to fit other recent outbreaks of coronavirus-caused disease in humans, such as SARS, which arose from cat-like civets; and Middle East respiratory syndrome (MERS), which arose from camels.</a:t>
            </a:r>
          </a:p>
          <a:p>
            <a:r>
              <a:rPr lang="en-US" sz="1600" dirty="0"/>
              <a:t>The second scenario is that the new coronavirus crossed from animals into humans before it became capable of causing human disease. Then, as a result of gradual evolutionary changes over years or perhaps decades, the virus eventually gained the ability to spread from human-to-human and cause serious, often life-threatening disease</a:t>
            </a:r>
            <a:r>
              <a:rPr lang="en-US" sz="1600" dirty="0" smtClean="0"/>
              <a:t>.”</a:t>
            </a:r>
            <a:endParaRPr lang="en-US" sz="1600" dirty="0"/>
          </a:p>
        </p:txBody>
      </p:sp>
    </p:spTree>
    <p:extLst>
      <p:ext uri="{BB962C8B-B14F-4D97-AF65-F5344CB8AC3E}">
        <p14:creationId xmlns:p14="http://schemas.microsoft.com/office/powerpoint/2010/main" val="15147100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143" y="616449"/>
            <a:ext cx="10148932" cy="1477328"/>
          </a:xfrm>
          <a:prstGeom prst="rect">
            <a:avLst/>
          </a:prstGeom>
          <a:noFill/>
        </p:spPr>
        <p:txBody>
          <a:bodyPr wrap="none" rtlCol="0">
            <a:spAutoFit/>
          </a:bodyPr>
          <a:lstStyle/>
          <a:p>
            <a:r>
              <a:rPr lang="en-US" dirty="0" smtClean="0"/>
              <a:t>Resources </a:t>
            </a:r>
          </a:p>
          <a:p>
            <a:endParaRPr lang="en-US" dirty="0"/>
          </a:p>
          <a:p>
            <a:r>
              <a:rPr lang="en-US" dirty="0" smtClean="0"/>
              <a:t>Complete </a:t>
            </a:r>
            <a:r>
              <a:rPr lang="en-US" dirty="0"/>
              <a:t>genomic sequence </a:t>
            </a:r>
            <a:r>
              <a:rPr lang="en-US" dirty="0" smtClean="0"/>
              <a:t>			</a:t>
            </a:r>
            <a:r>
              <a:rPr lang="en-US" dirty="0" smtClean="0">
                <a:hlinkClick r:id="rId2"/>
              </a:rPr>
              <a:t>https</a:t>
            </a:r>
            <a:r>
              <a:rPr lang="en-US" dirty="0">
                <a:hlinkClick r:id="rId2"/>
              </a:rPr>
              <a:t>://www.ncbi.nlm.nih.gov/nuccore/</a:t>
            </a:r>
            <a:r>
              <a:rPr lang="en-US" dirty="0" smtClean="0">
                <a:hlinkClick r:id="rId2"/>
              </a:rPr>
              <a:t>MN908947</a:t>
            </a:r>
            <a:endParaRPr lang="en-US" dirty="0" smtClean="0"/>
          </a:p>
          <a:p>
            <a:endParaRPr lang="en-US" dirty="0"/>
          </a:p>
          <a:p>
            <a:r>
              <a:rPr lang="en-US" dirty="0" smtClean="0"/>
              <a:t>Other sequences from </a:t>
            </a:r>
            <a:r>
              <a:rPr lang="en-US" dirty="0"/>
              <a:t>other isolates 	</a:t>
            </a:r>
            <a:r>
              <a:rPr lang="en-US" dirty="0" smtClean="0"/>
              <a:t>    	https</a:t>
            </a:r>
            <a:r>
              <a:rPr lang="en-US" dirty="0"/>
              <a:t>://</a:t>
            </a:r>
            <a:r>
              <a:rPr lang="en-US" dirty="0" err="1"/>
              <a:t>www.ncbi.nlm.nih.gov</a:t>
            </a:r>
            <a:r>
              <a:rPr lang="en-US" dirty="0"/>
              <a:t>/</a:t>
            </a:r>
            <a:r>
              <a:rPr lang="en-US" dirty="0" err="1"/>
              <a:t>genbank</a:t>
            </a:r>
            <a:r>
              <a:rPr lang="en-US" dirty="0"/>
              <a:t>/sars-cov-2-seqs/</a:t>
            </a:r>
          </a:p>
        </p:txBody>
      </p:sp>
    </p:spTree>
    <p:extLst>
      <p:ext uri="{BB962C8B-B14F-4D97-AF65-F5344CB8AC3E}">
        <p14:creationId xmlns:p14="http://schemas.microsoft.com/office/powerpoint/2010/main" val="18992916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3F025B-9BA9-954F-A731-9A26768603B2}"/>
              </a:ext>
            </a:extLst>
          </p:cNvPr>
          <p:cNvSpPr>
            <a:spLocks noGrp="1"/>
          </p:cNvSpPr>
          <p:nvPr>
            <p:ph type="title"/>
          </p:nvPr>
        </p:nvSpPr>
        <p:spPr/>
        <p:txBody>
          <a:bodyPr/>
          <a:lstStyle/>
          <a:p>
            <a:r>
              <a:rPr lang="en-US" dirty="0"/>
              <a:t>Recombinant Spike protein</a:t>
            </a:r>
            <a:br>
              <a:rPr lang="en-US" dirty="0"/>
            </a:br>
            <a:r>
              <a:rPr lang="en-US" dirty="0"/>
              <a:t>Cryo-EM structure</a:t>
            </a:r>
          </a:p>
        </p:txBody>
      </p:sp>
      <p:pic>
        <p:nvPicPr>
          <p:cNvPr id="4" name="Content Placeholder 3">
            <a:extLst>
              <a:ext uri="{FF2B5EF4-FFF2-40B4-BE49-F238E27FC236}">
                <a16:creationId xmlns:a16="http://schemas.microsoft.com/office/drawing/2014/main" xmlns="" id="{49D8D48A-B1C4-1949-B3A7-4A4E02BF011B}"/>
              </a:ext>
            </a:extLst>
          </p:cNvPr>
          <p:cNvPicPr>
            <a:picLocks noGrp="1" noChangeAspect="1"/>
          </p:cNvPicPr>
          <p:nvPr>
            <p:ph idx="1"/>
          </p:nvPr>
        </p:nvPicPr>
        <p:blipFill>
          <a:blip r:embed="rId2"/>
          <a:stretch>
            <a:fillRect/>
          </a:stretch>
        </p:blipFill>
        <p:spPr>
          <a:xfrm>
            <a:off x="6336087" y="1690688"/>
            <a:ext cx="5017713" cy="4098237"/>
          </a:xfrm>
        </p:spPr>
      </p:pic>
      <p:sp>
        <p:nvSpPr>
          <p:cNvPr id="5" name="TextBox 4">
            <a:extLst>
              <a:ext uri="{FF2B5EF4-FFF2-40B4-BE49-F238E27FC236}">
                <a16:creationId xmlns:a16="http://schemas.microsoft.com/office/drawing/2014/main" xmlns="" id="{51E8AA7F-5C91-BD45-AB5E-05170C360109}"/>
              </a:ext>
            </a:extLst>
          </p:cNvPr>
          <p:cNvSpPr txBox="1"/>
          <p:nvPr/>
        </p:nvSpPr>
        <p:spPr>
          <a:xfrm>
            <a:off x="554804" y="6328881"/>
            <a:ext cx="11062644" cy="461665"/>
          </a:xfrm>
          <a:prstGeom prst="rect">
            <a:avLst/>
          </a:prstGeom>
          <a:noFill/>
        </p:spPr>
        <p:txBody>
          <a:bodyPr wrap="none" rtlCol="0">
            <a:spAutoFit/>
          </a:bodyPr>
          <a:lstStyle/>
          <a:p>
            <a:r>
              <a:rPr lang="en-US" sz="1200" dirty="0"/>
              <a:t>Atomic-level structure of the SARS-CoV-2 spike protein. The receptor binding domain, the part of the spike that binds to the host cell, is colored green. </a:t>
            </a:r>
            <a:r>
              <a:rPr lang="en-US" sz="1200" i="1" dirty="0"/>
              <a:t>UT Austin, McLellan Lab</a:t>
            </a:r>
          </a:p>
          <a:p>
            <a:r>
              <a:rPr lang="en-US" sz="1200" i="1" dirty="0"/>
              <a:t>Published Feb 19,2020 Science</a:t>
            </a:r>
            <a:endParaRPr lang="en-US" sz="1200" dirty="0"/>
          </a:p>
        </p:txBody>
      </p:sp>
      <p:sp>
        <p:nvSpPr>
          <p:cNvPr id="6" name="TextBox 5">
            <a:extLst>
              <a:ext uri="{FF2B5EF4-FFF2-40B4-BE49-F238E27FC236}">
                <a16:creationId xmlns:a16="http://schemas.microsoft.com/office/drawing/2014/main" xmlns="" id="{CFBD76B5-53E8-894D-B6DC-91B0A97D3E66}"/>
              </a:ext>
            </a:extLst>
          </p:cNvPr>
          <p:cNvSpPr txBox="1"/>
          <p:nvPr/>
        </p:nvSpPr>
        <p:spPr>
          <a:xfrm>
            <a:off x="698643" y="2116476"/>
            <a:ext cx="4736386" cy="923330"/>
          </a:xfrm>
          <a:prstGeom prst="rect">
            <a:avLst/>
          </a:prstGeom>
          <a:noFill/>
        </p:spPr>
        <p:txBody>
          <a:bodyPr wrap="square" rtlCol="0">
            <a:spAutoFit/>
          </a:bodyPr>
          <a:lstStyle/>
          <a:p>
            <a:r>
              <a:rPr lang="en-US" dirty="0"/>
              <a:t>SARS-CoV-2 spike is 10 to 20 times more likely to bind ACE2 on human cells than the spike from the SARS virus from 2002</a:t>
            </a:r>
          </a:p>
        </p:txBody>
      </p:sp>
    </p:spTree>
    <p:extLst>
      <p:ext uri="{BB962C8B-B14F-4D97-AF65-F5344CB8AC3E}">
        <p14:creationId xmlns:p14="http://schemas.microsoft.com/office/powerpoint/2010/main" val="2091422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1AA47B-FB41-8847-8A20-64A84F531C31}"/>
              </a:ext>
            </a:extLst>
          </p:cNvPr>
          <p:cNvSpPr>
            <a:spLocks noGrp="1"/>
          </p:cNvSpPr>
          <p:nvPr>
            <p:ph type="title"/>
          </p:nvPr>
        </p:nvSpPr>
        <p:spPr>
          <a:xfrm>
            <a:off x="899845" y="159642"/>
            <a:ext cx="10515600" cy="1325563"/>
          </a:xfrm>
        </p:spPr>
        <p:txBody>
          <a:bodyPr/>
          <a:lstStyle/>
          <a:p>
            <a:r>
              <a:rPr lang="en-US" dirty="0"/>
              <a:t>The Spike protein putative receptor, ACE2</a:t>
            </a:r>
          </a:p>
        </p:txBody>
      </p:sp>
      <p:sp>
        <p:nvSpPr>
          <p:cNvPr id="3" name="Content Placeholder 2">
            <a:extLst>
              <a:ext uri="{FF2B5EF4-FFF2-40B4-BE49-F238E27FC236}">
                <a16:creationId xmlns:a16="http://schemas.microsoft.com/office/drawing/2014/main" xmlns="" id="{39FA00FB-0E6B-434E-BFF7-EDC1F54F4C1C}"/>
              </a:ext>
            </a:extLst>
          </p:cNvPr>
          <p:cNvSpPr>
            <a:spLocks noGrp="1"/>
          </p:cNvSpPr>
          <p:nvPr>
            <p:ph idx="1"/>
          </p:nvPr>
        </p:nvSpPr>
        <p:spPr>
          <a:xfrm>
            <a:off x="283184" y="1485205"/>
            <a:ext cx="4723618" cy="4453258"/>
          </a:xfrm>
        </p:spPr>
        <p:txBody>
          <a:bodyPr>
            <a:normAutofit fontScale="92500" lnSpcReduction="10000"/>
          </a:bodyPr>
          <a:lstStyle/>
          <a:p>
            <a:r>
              <a:rPr lang="en-US" sz="1800" dirty="0"/>
              <a:t>SARS-CoV-2 spike was 10 to 20 times more likely to bind ACE2 on human cells than the spike from the SARS virus from 2002</a:t>
            </a:r>
          </a:p>
          <a:p>
            <a:r>
              <a:rPr lang="en-US" sz="1800" dirty="0"/>
              <a:t>The protein encoded by this gene belongs to the angiotensin-converting enzyme family of dipeptidyl </a:t>
            </a:r>
            <a:r>
              <a:rPr lang="en-US" sz="1800" dirty="0" err="1"/>
              <a:t>carboxydipeptidases</a:t>
            </a:r>
            <a:r>
              <a:rPr lang="en-US" sz="1800" dirty="0"/>
              <a:t> </a:t>
            </a:r>
          </a:p>
          <a:p>
            <a:r>
              <a:rPr lang="en-US" sz="1800" dirty="0"/>
              <a:t>considerable homology to human angiotensin 1 converting enzyme. </a:t>
            </a:r>
          </a:p>
          <a:p>
            <a:r>
              <a:rPr lang="en-US" sz="1800" dirty="0"/>
              <a:t>organ- and cell-specific expression of this gene suggests that it may play a role in the regulation of cardiovascular and renal function, as well as fertility. </a:t>
            </a:r>
          </a:p>
          <a:p>
            <a:r>
              <a:rPr lang="en-US" sz="1800" dirty="0"/>
              <a:t>functional receptor for the spike glycoprotein of the human coronavirus HCoV-NL63 and the human severe acute respiratory syndrome coronaviruses, SARS-</a:t>
            </a:r>
            <a:r>
              <a:rPr lang="en-US" sz="1800" dirty="0" err="1"/>
              <a:t>CoV</a:t>
            </a:r>
            <a:r>
              <a:rPr lang="en-US" sz="1800" dirty="0"/>
              <a:t> and SARS-CoV-2 (COVID-19 virus). [provided by </a:t>
            </a:r>
            <a:r>
              <a:rPr lang="en-US" sz="1800" dirty="0" err="1"/>
              <a:t>RefSeq</a:t>
            </a:r>
            <a:r>
              <a:rPr lang="en-US" sz="1800" dirty="0"/>
              <a:t>, Mar 2020</a:t>
            </a:r>
            <a:r>
              <a:rPr lang="en-US" sz="1800" dirty="0" smtClean="0"/>
              <a:t>]</a:t>
            </a:r>
          </a:p>
          <a:p>
            <a:pPr marL="0" indent="0">
              <a:buNone/>
            </a:pPr>
            <a:endParaRPr lang="en-US" sz="1800" dirty="0"/>
          </a:p>
        </p:txBody>
      </p:sp>
      <p:sp>
        <p:nvSpPr>
          <p:cNvPr id="4" name="TextBox 3">
            <a:extLst>
              <a:ext uri="{FF2B5EF4-FFF2-40B4-BE49-F238E27FC236}">
                <a16:creationId xmlns:a16="http://schemas.microsoft.com/office/drawing/2014/main" xmlns="" id="{846BED28-2525-F045-AF39-B27290637639}"/>
              </a:ext>
            </a:extLst>
          </p:cNvPr>
          <p:cNvSpPr txBox="1"/>
          <p:nvPr/>
        </p:nvSpPr>
        <p:spPr>
          <a:xfrm>
            <a:off x="780836" y="6452171"/>
            <a:ext cx="4225965" cy="369332"/>
          </a:xfrm>
          <a:prstGeom prst="rect">
            <a:avLst/>
          </a:prstGeom>
          <a:noFill/>
        </p:spPr>
        <p:txBody>
          <a:bodyPr wrap="none" rtlCol="0">
            <a:spAutoFit/>
          </a:bodyPr>
          <a:lstStyle/>
          <a:p>
            <a:r>
              <a:rPr lang="en-US" dirty="0"/>
              <a:t>https://</a:t>
            </a:r>
            <a:r>
              <a:rPr lang="en-US" dirty="0" err="1"/>
              <a:t>www.ncbi.nlm.nih.gov</a:t>
            </a:r>
            <a:r>
              <a:rPr lang="en-US" dirty="0"/>
              <a:t>/gene/59272</a:t>
            </a:r>
          </a:p>
        </p:txBody>
      </p:sp>
      <p:pic>
        <p:nvPicPr>
          <p:cNvPr id="6" name="Picture 5">
            <a:extLst>
              <a:ext uri="{FF2B5EF4-FFF2-40B4-BE49-F238E27FC236}">
                <a16:creationId xmlns:a16="http://schemas.microsoft.com/office/drawing/2014/main" xmlns="" id="{5E53B2A1-552F-7340-97AB-AC1845984AFF}"/>
              </a:ext>
            </a:extLst>
          </p:cNvPr>
          <p:cNvPicPr>
            <a:picLocks noChangeAspect="1"/>
          </p:cNvPicPr>
          <p:nvPr/>
        </p:nvPicPr>
        <p:blipFill>
          <a:blip r:embed="rId2"/>
          <a:stretch>
            <a:fillRect/>
          </a:stretch>
        </p:blipFill>
        <p:spPr>
          <a:xfrm>
            <a:off x="5504452" y="1838146"/>
            <a:ext cx="6502400" cy="3263900"/>
          </a:xfrm>
          <a:prstGeom prst="rect">
            <a:avLst/>
          </a:prstGeom>
        </p:spPr>
      </p:pic>
      <p:sp>
        <p:nvSpPr>
          <p:cNvPr id="7" name="TextBox 6">
            <a:extLst>
              <a:ext uri="{FF2B5EF4-FFF2-40B4-BE49-F238E27FC236}">
                <a16:creationId xmlns:a16="http://schemas.microsoft.com/office/drawing/2014/main" xmlns="" id="{9E3299C7-D7AE-6542-88B1-00CA997F59FA}"/>
              </a:ext>
            </a:extLst>
          </p:cNvPr>
          <p:cNvSpPr txBox="1"/>
          <p:nvPr/>
        </p:nvSpPr>
        <p:spPr>
          <a:xfrm>
            <a:off x="8108368" y="2295567"/>
            <a:ext cx="1968937" cy="369332"/>
          </a:xfrm>
          <a:prstGeom prst="rect">
            <a:avLst/>
          </a:prstGeom>
          <a:noFill/>
        </p:spPr>
        <p:txBody>
          <a:bodyPr wrap="none" rtlCol="0">
            <a:spAutoFit/>
          </a:bodyPr>
          <a:lstStyle/>
          <a:p>
            <a:r>
              <a:rPr lang="en-US" dirty="0"/>
              <a:t>Expression of ACE2</a:t>
            </a:r>
          </a:p>
        </p:txBody>
      </p:sp>
      <p:sp>
        <p:nvSpPr>
          <p:cNvPr id="8" name="TextBox 7">
            <a:extLst>
              <a:ext uri="{FF2B5EF4-FFF2-40B4-BE49-F238E27FC236}">
                <a16:creationId xmlns:a16="http://schemas.microsoft.com/office/drawing/2014/main" xmlns="" id="{87ACEA49-20D6-BF4A-B66B-34EE9A6927AA}"/>
              </a:ext>
            </a:extLst>
          </p:cNvPr>
          <p:cNvSpPr txBox="1"/>
          <p:nvPr/>
        </p:nvSpPr>
        <p:spPr>
          <a:xfrm>
            <a:off x="5549410" y="5244678"/>
            <a:ext cx="5323426" cy="1200329"/>
          </a:xfrm>
          <a:prstGeom prst="rect">
            <a:avLst/>
          </a:prstGeom>
          <a:noFill/>
        </p:spPr>
        <p:txBody>
          <a:bodyPr wrap="square" rtlCol="0">
            <a:spAutoFit/>
          </a:bodyPr>
          <a:lstStyle/>
          <a:p>
            <a:r>
              <a:rPr lang="en-US" sz="1200" dirty="0"/>
              <a:t>“ACE2 virus receptor expression is concentrated in a small population of type II alveolar cells (AT2). Surprisingly, we found that this population of ACE2-expressing AT2 also highly expressed many other genes that positively regulating viral reproduction and transmission. A comparison between eight individual samples demonstrated that the Asian male one has an extremely large number of ACE2-expressing cells in the lung. “*</a:t>
            </a:r>
          </a:p>
        </p:txBody>
      </p:sp>
      <p:sp>
        <p:nvSpPr>
          <p:cNvPr id="9" name="TextBox 8">
            <a:extLst>
              <a:ext uri="{FF2B5EF4-FFF2-40B4-BE49-F238E27FC236}">
                <a16:creationId xmlns:a16="http://schemas.microsoft.com/office/drawing/2014/main" xmlns="" id="{28ACCB04-2E76-2A40-AF2E-5555C80E8B1E}"/>
              </a:ext>
            </a:extLst>
          </p:cNvPr>
          <p:cNvSpPr txBox="1"/>
          <p:nvPr/>
        </p:nvSpPr>
        <p:spPr>
          <a:xfrm>
            <a:off x="5389245" y="6452171"/>
            <a:ext cx="6683881" cy="369332"/>
          </a:xfrm>
          <a:prstGeom prst="rect">
            <a:avLst/>
          </a:prstGeom>
          <a:noFill/>
        </p:spPr>
        <p:txBody>
          <a:bodyPr wrap="none" rtlCol="0">
            <a:spAutoFit/>
          </a:bodyPr>
          <a:lstStyle/>
          <a:p>
            <a:r>
              <a:rPr lang="en-US" dirty="0"/>
              <a:t>*https://</a:t>
            </a:r>
            <a:r>
              <a:rPr lang="en-US" dirty="0" err="1"/>
              <a:t>www.biorxiv.org</a:t>
            </a:r>
            <a:r>
              <a:rPr lang="en-US" dirty="0"/>
              <a:t>/content/10.1101/2020.01.26.919985v1.full</a:t>
            </a:r>
          </a:p>
        </p:txBody>
      </p:sp>
    </p:spTree>
    <p:extLst>
      <p:ext uri="{BB962C8B-B14F-4D97-AF65-F5344CB8AC3E}">
        <p14:creationId xmlns:p14="http://schemas.microsoft.com/office/powerpoint/2010/main" val="7133252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179</TotalTime>
  <Words>1800</Words>
  <Application>Microsoft Macintosh PowerPoint</Application>
  <PresentationFormat>Custom</PresentationFormat>
  <Paragraphs>101</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Coronavirus basics, 2020</vt:lpstr>
      <vt:lpstr>PowerPoint Presentation</vt:lpstr>
      <vt:lpstr>General structure</vt:lpstr>
      <vt:lpstr>General info ( from CDC website)  </vt:lpstr>
      <vt:lpstr>Phylogenetic comparisions of coronaviruses based on complete genomes.</vt:lpstr>
      <vt:lpstr>PowerPoint Presentation</vt:lpstr>
      <vt:lpstr>PowerPoint Presentation</vt:lpstr>
      <vt:lpstr>Recombinant Spike protein Cryo-EM structure</vt:lpstr>
      <vt:lpstr>The Spike protein putative receptor, ACE2</vt:lpstr>
      <vt:lpstr>Cross reactivity; epitope sharing?</vt:lpstr>
      <vt:lpstr>MERS-CoV </vt:lpstr>
      <vt:lpstr>PowerPoint Presentation</vt:lpstr>
      <vt:lpstr>Recent findings of COVID-19 studies</vt:lpstr>
      <vt:lpstr>Clinical course and risk factors for mortality of adult inpatients with COVID-19  Zhou et al., 2020 https://doi.org/10.1016/ S0140-6736(20)30566-3  </vt:lpstr>
      <vt:lpstr>Potential Treatments for COVID-19</vt:lpstr>
      <vt:lpstr>Hydroxychloroquine and azithromycin as a treatment of COVID‐19:  results of an open‐label non‐randomized clinical trial </vt:lpstr>
      <vt:lpstr>Combination Hydroxychloroquine &amp; Azithromycin</vt:lpstr>
      <vt:lpstr>PowerPoint Presentation</vt:lpstr>
      <vt:lpstr>PowerPoint Presentation</vt:lpstr>
      <vt:lpstr>PowerPoint Presentation</vt:lpstr>
      <vt:lpstr>PowerPoint Presentation</vt:lpstr>
      <vt:lpstr>Airway memory CD4+ T cells mediate protective immunity against emerging respiratory coronaviruses.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basics</dc:title>
  <dc:creator>Michael Lynes</dc:creator>
  <cp:lastModifiedBy>Michael Lynes</cp:lastModifiedBy>
  <cp:revision>12</cp:revision>
  <dcterms:created xsi:type="dcterms:W3CDTF">2020-03-12T12:54:04Z</dcterms:created>
  <dcterms:modified xsi:type="dcterms:W3CDTF">2020-04-01T19:20:15Z</dcterms:modified>
</cp:coreProperties>
</file>