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917F-4699-4145-99E7-FCDDB60D93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65241C-81A7-6E4C-B642-0462F1EC1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A55A6-BED0-E044-9C6C-103C71BF05B2}"/>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5" name="Footer Placeholder 4">
            <a:extLst>
              <a:ext uri="{FF2B5EF4-FFF2-40B4-BE49-F238E27FC236}">
                <a16:creationId xmlns:a16="http://schemas.microsoft.com/office/drawing/2014/main" id="{CE266061-F43E-BE48-9890-D8D3860CD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20683-32CD-1248-91A6-6998C9E28E18}"/>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112836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A998-6BE7-4241-9FE4-7F9ECDD30B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629C41-4EB4-D748-B50A-11CF303A7E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F34D4-555C-1449-BA7A-9E69BDA9AD72}"/>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5" name="Footer Placeholder 4">
            <a:extLst>
              <a:ext uri="{FF2B5EF4-FFF2-40B4-BE49-F238E27FC236}">
                <a16:creationId xmlns:a16="http://schemas.microsoft.com/office/drawing/2014/main" id="{D2FA6F3B-EDD3-C046-8EF2-274093D7A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6356A-78DA-694C-B601-7BDC77281EA1}"/>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384961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5EF1BE-3EC1-D840-A4F7-07D5DDBE02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9C6288-3581-A94A-B318-840271A3CD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5C017-C3DD-F84B-9910-D323959632A2}"/>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5" name="Footer Placeholder 4">
            <a:extLst>
              <a:ext uri="{FF2B5EF4-FFF2-40B4-BE49-F238E27FC236}">
                <a16:creationId xmlns:a16="http://schemas.microsoft.com/office/drawing/2014/main" id="{D3074722-A473-884F-B126-FF1D3858B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BD887-BEA4-214C-B8A7-E5E880C7C272}"/>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175803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4588-93C8-974A-A5CF-9A1AA3B87D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7055B-55A3-3942-A0DE-4733262E31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1FCEE-6BC5-1A41-AFCA-DBB4F10DF406}"/>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5" name="Footer Placeholder 4">
            <a:extLst>
              <a:ext uri="{FF2B5EF4-FFF2-40B4-BE49-F238E27FC236}">
                <a16:creationId xmlns:a16="http://schemas.microsoft.com/office/drawing/2014/main" id="{BA64D809-46AA-624C-B69C-2A5B52FFE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25912-37B7-2046-8E0F-8DECE95B98C7}"/>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288630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338B-8D01-3144-987D-74F7687E8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F2BA11-1756-1049-8117-F3D1E00C4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337571-AC80-2742-AAFD-538E842B3D21}"/>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5" name="Footer Placeholder 4">
            <a:extLst>
              <a:ext uri="{FF2B5EF4-FFF2-40B4-BE49-F238E27FC236}">
                <a16:creationId xmlns:a16="http://schemas.microsoft.com/office/drawing/2014/main" id="{7A803ADE-8FA3-9246-92D1-DED5F0E86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3E21E-E272-1E42-80B6-F941B7EF5FBB}"/>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307089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6BC9-DBD2-F541-A0B5-3F5F521EC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98AF96-EC99-6A42-9B50-CEF129C1B9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61D760-9A40-074B-BB0E-5F52D68873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442CB-29E4-0540-9D90-490F9C1843F0}"/>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6" name="Footer Placeholder 5">
            <a:extLst>
              <a:ext uri="{FF2B5EF4-FFF2-40B4-BE49-F238E27FC236}">
                <a16:creationId xmlns:a16="http://schemas.microsoft.com/office/drawing/2014/main" id="{0330513C-6A01-BD4B-9A84-A257CE9FF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95C18-3B53-C947-8115-A3B1157DD61F}"/>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328989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5825-5051-3C49-9ECB-09FB7D2DAA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66E13F-E6F4-9740-9881-23C5F569ED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236DF9-4C60-BF43-9F2B-727BB00A9F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3F9D33-F6E1-1A47-B5F1-878FEF2BE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44A2AA-900F-1048-8D09-F275AD5487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E94097-E835-634C-954D-58C7A015C94C}"/>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8" name="Footer Placeholder 7">
            <a:extLst>
              <a:ext uri="{FF2B5EF4-FFF2-40B4-BE49-F238E27FC236}">
                <a16:creationId xmlns:a16="http://schemas.microsoft.com/office/drawing/2014/main" id="{BF59E14E-FB2A-814E-876E-93D70B45FB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0EAADA-7128-B249-A842-7C3B962A2D64}"/>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118437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BC81-AB5B-E443-A6D6-E618F7D0DF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058693-2A79-EB44-BD8C-BFBBE9D0CE83}"/>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4" name="Footer Placeholder 3">
            <a:extLst>
              <a:ext uri="{FF2B5EF4-FFF2-40B4-BE49-F238E27FC236}">
                <a16:creationId xmlns:a16="http://schemas.microsoft.com/office/drawing/2014/main" id="{6C2FC0A1-0786-D842-ADFD-5DF1AD5705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0DE41D-7D3B-C147-A09C-76F10DB707E5}"/>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351285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59168-AA40-2546-8044-CDF7E588436B}"/>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3" name="Footer Placeholder 2">
            <a:extLst>
              <a:ext uri="{FF2B5EF4-FFF2-40B4-BE49-F238E27FC236}">
                <a16:creationId xmlns:a16="http://schemas.microsoft.com/office/drawing/2014/main" id="{E6D16470-39AE-614A-B436-F68087C2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14E9FD-4C29-9342-9480-F8D7FAA03E75}"/>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77312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45F8-84B0-404B-B849-BD5228EE6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A5233A-6C96-2B42-A9EC-F3012D4F90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D3823-91C3-5C4D-B42E-B204E53DD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50F1E0-2075-064C-A704-590803E962CC}"/>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6" name="Footer Placeholder 5">
            <a:extLst>
              <a:ext uri="{FF2B5EF4-FFF2-40B4-BE49-F238E27FC236}">
                <a16:creationId xmlns:a16="http://schemas.microsoft.com/office/drawing/2014/main" id="{0642F10B-27F7-C543-9749-6FA81F707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6EF94-145E-0346-8DA5-D13E4822E48A}"/>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197288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46B4-AC8F-A84F-A0D1-6F50F3090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12138D-8281-814A-8C89-C123D99CC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966F0C-1F26-6646-ADE6-7EBF64280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755EB2-D2FF-7C47-A8F4-809F0E041C0F}"/>
              </a:ext>
            </a:extLst>
          </p:cNvPr>
          <p:cNvSpPr>
            <a:spLocks noGrp="1"/>
          </p:cNvSpPr>
          <p:nvPr>
            <p:ph type="dt" sz="half" idx="10"/>
          </p:nvPr>
        </p:nvSpPr>
        <p:spPr/>
        <p:txBody>
          <a:bodyPr/>
          <a:lstStyle/>
          <a:p>
            <a:fld id="{74D47E15-3C9E-FB40-A87C-32CD3A51B674}" type="datetimeFigureOut">
              <a:rPr lang="en-US" smtClean="0"/>
              <a:t>2/19/20</a:t>
            </a:fld>
            <a:endParaRPr lang="en-US"/>
          </a:p>
        </p:txBody>
      </p:sp>
      <p:sp>
        <p:nvSpPr>
          <p:cNvPr id="6" name="Footer Placeholder 5">
            <a:extLst>
              <a:ext uri="{FF2B5EF4-FFF2-40B4-BE49-F238E27FC236}">
                <a16:creationId xmlns:a16="http://schemas.microsoft.com/office/drawing/2014/main" id="{B602CD0B-96FC-2646-BCBB-C2C7B7678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D4D42-38D6-0443-9B18-65846F1F6076}"/>
              </a:ext>
            </a:extLst>
          </p:cNvPr>
          <p:cNvSpPr>
            <a:spLocks noGrp="1"/>
          </p:cNvSpPr>
          <p:nvPr>
            <p:ph type="sldNum" sz="quarter" idx="12"/>
          </p:nvPr>
        </p:nvSpPr>
        <p:spPr/>
        <p:txBody>
          <a:bodyPr/>
          <a:lstStyle/>
          <a:p>
            <a:fld id="{830581C1-C814-6D45-BE46-CA35CF63BE18}" type="slidenum">
              <a:rPr lang="en-US" smtClean="0"/>
              <a:t>‹#›</a:t>
            </a:fld>
            <a:endParaRPr lang="en-US"/>
          </a:p>
        </p:txBody>
      </p:sp>
    </p:spTree>
    <p:extLst>
      <p:ext uri="{BB962C8B-B14F-4D97-AF65-F5344CB8AC3E}">
        <p14:creationId xmlns:p14="http://schemas.microsoft.com/office/powerpoint/2010/main" val="145175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85E6F8-83A3-894A-B2FF-48498AF898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D8A1A4-6E0F-084C-8F33-64446D065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C9E64-9847-FA49-A9DE-79A88C016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47E15-3C9E-FB40-A87C-32CD3A51B674}" type="datetimeFigureOut">
              <a:rPr lang="en-US" smtClean="0"/>
              <a:t>2/19/20</a:t>
            </a:fld>
            <a:endParaRPr lang="en-US"/>
          </a:p>
        </p:txBody>
      </p:sp>
      <p:sp>
        <p:nvSpPr>
          <p:cNvPr id="5" name="Footer Placeholder 4">
            <a:extLst>
              <a:ext uri="{FF2B5EF4-FFF2-40B4-BE49-F238E27FC236}">
                <a16:creationId xmlns:a16="http://schemas.microsoft.com/office/drawing/2014/main" id="{C5BFED86-254B-8E40-9D4D-39A8D20BC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6E0157-8532-214B-8F4B-19D4FD11B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81C1-C814-6D45-BE46-CA35CF63BE18}" type="slidenum">
              <a:rPr lang="en-US" smtClean="0"/>
              <a:t>‹#›</a:t>
            </a:fld>
            <a:endParaRPr lang="en-US"/>
          </a:p>
        </p:txBody>
      </p:sp>
    </p:spTree>
    <p:extLst>
      <p:ext uri="{BB962C8B-B14F-4D97-AF65-F5344CB8AC3E}">
        <p14:creationId xmlns:p14="http://schemas.microsoft.com/office/powerpoint/2010/main" val="108384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grants.nih.gov/grants/peer/guidelines_general/scoring_system_and_procedur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ndnote.com/" TargetMode="External"/><Relationship Id="rId2" Type="http://schemas.openxmlformats.org/officeDocument/2006/relationships/hyperlink" Target="https://software.uconn.edu/software/?licenseSelect=University+Licensed&amp;affiliationSelect=Student" TargetMode="External"/><Relationship Id="rId1" Type="http://schemas.openxmlformats.org/officeDocument/2006/relationships/slideLayout" Target="../slideLayouts/slideLayout2.xml"/><Relationship Id="rId4" Type="http://schemas.openxmlformats.org/officeDocument/2006/relationships/hyperlink" Target="http://grants.nih.gov/grants/guid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omim" TargetMode="External"/><Relationship Id="rId2" Type="http://schemas.openxmlformats.org/officeDocument/2006/relationships/hyperlink" Target="http://www.informatics.jax.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grants.nih.gov/grants/funding/phs398/phs398.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grants.nih.gov/grants/new_investigators/index.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commonfund.nih.gov/index.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53769"/>
            <a:ext cx="8229600" cy="1143000"/>
          </a:xfrm>
        </p:spPr>
        <p:txBody>
          <a:bodyPr>
            <a:normAutofit fontScale="90000"/>
          </a:bodyPr>
          <a:lstStyle/>
          <a:p>
            <a:r>
              <a:rPr lang="en-US" sz="9778" cap="small" dirty="0" err="1"/>
              <a:t>Grantsmanship</a:t>
            </a:r>
            <a:endParaRPr lang="en-US" cap="small" dirty="0"/>
          </a:p>
        </p:txBody>
      </p:sp>
      <p:sp>
        <p:nvSpPr>
          <p:cNvPr id="4" name="TextBox 3"/>
          <p:cNvSpPr txBox="1"/>
          <p:nvPr/>
        </p:nvSpPr>
        <p:spPr>
          <a:xfrm>
            <a:off x="4081950" y="3989133"/>
            <a:ext cx="301660" cy="369332"/>
          </a:xfrm>
          <a:prstGeom prst="rect">
            <a:avLst/>
          </a:prstGeom>
          <a:noFill/>
        </p:spPr>
        <p:txBody>
          <a:bodyPr wrap="none" rtlCol="0">
            <a:spAutoFit/>
          </a:bodyPr>
          <a:lstStyle/>
          <a:p>
            <a:r>
              <a:rPr lang="en-US" dirty="0"/>
              <a:t>$</a:t>
            </a:r>
          </a:p>
        </p:txBody>
      </p:sp>
      <p:sp>
        <p:nvSpPr>
          <p:cNvPr id="5" name="TextBox 4"/>
          <p:cNvSpPr txBox="1"/>
          <p:nvPr/>
        </p:nvSpPr>
        <p:spPr>
          <a:xfrm>
            <a:off x="9602756" y="3509517"/>
            <a:ext cx="301660" cy="369332"/>
          </a:xfrm>
          <a:prstGeom prst="rect">
            <a:avLst/>
          </a:prstGeom>
          <a:noFill/>
        </p:spPr>
        <p:txBody>
          <a:bodyPr wrap="none" rtlCol="0">
            <a:spAutoFit/>
          </a:bodyPr>
          <a:lstStyle/>
          <a:p>
            <a:r>
              <a:rPr lang="en-US" dirty="0"/>
              <a:t>$</a:t>
            </a:r>
          </a:p>
        </p:txBody>
      </p:sp>
      <p:sp>
        <p:nvSpPr>
          <p:cNvPr id="6" name="TextBox 5"/>
          <p:cNvSpPr txBox="1"/>
          <p:nvPr/>
        </p:nvSpPr>
        <p:spPr>
          <a:xfrm>
            <a:off x="2713536" y="3140185"/>
            <a:ext cx="301660" cy="369332"/>
          </a:xfrm>
          <a:prstGeom prst="rect">
            <a:avLst/>
          </a:prstGeom>
          <a:noFill/>
        </p:spPr>
        <p:txBody>
          <a:bodyPr wrap="none" rtlCol="0">
            <a:spAutoFit/>
          </a:bodyPr>
          <a:lstStyle/>
          <a:p>
            <a:r>
              <a:rPr lang="en-US" dirty="0"/>
              <a:t>$</a:t>
            </a:r>
          </a:p>
        </p:txBody>
      </p:sp>
      <p:sp>
        <p:nvSpPr>
          <p:cNvPr id="7" name="TextBox 6"/>
          <p:cNvSpPr txBox="1"/>
          <p:nvPr/>
        </p:nvSpPr>
        <p:spPr>
          <a:xfrm>
            <a:off x="7170021" y="3509517"/>
            <a:ext cx="301660" cy="369332"/>
          </a:xfrm>
          <a:prstGeom prst="rect">
            <a:avLst/>
          </a:prstGeom>
          <a:noFill/>
        </p:spPr>
        <p:txBody>
          <a:bodyPr wrap="none" rtlCol="0">
            <a:spAutoFit/>
          </a:bodyPr>
          <a:lstStyle/>
          <a:p>
            <a:r>
              <a:rPr lang="en-US" dirty="0"/>
              <a:t>$</a:t>
            </a:r>
          </a:p>
        </p:txBody>
      </p:sp>
      <p:sp>
        <p:nvSpPr>
          <p:cNvPr id="8" name="TextBox 7"/>
          <p:cNvSpPr txBox="1"/>
          <p:nvPr/>
        </p:nvSpPr>
        <p:spPr>
          <a:xfrm>
            <a:off x="4542290" y="2770853"/>
            <a:ext cx="301660" cy="369332"/>
          </a:xfrm>
          <a:prstGeom prst="rect">
            <a:avLst/>
          </a:prstGeom>
          <a:noFill/>
        </p:spPr>
        <p:txBody>
          <a:bodyPr wrap="none" rtlCol="0">
            <a:spAutoFit/>
          </a:bodyPr>
          <a:lstStyle/>
          <a:p>
            <a:r>
              <a:rPr lang="en-US" dirty="0"/>
              <a:t>$</a:t>
            </a:r>
          </a:p>
        </p:txBody>
      </p:sp>
      <p:sp>
        <p:nvSpPr>
          <p:cNvPr id="9" name="TextBox 8"/>
          <p:cNvSpPr txBox="1"/>
          <p:nvPr/>
        </p:nvSpPr>
        <p:spPr>
          <a:xfrm>
            <a:off x="8475827" y="5392999"/>
            <a:ext cx="301660" cy="369332"/>
          </a:xfrm>
          <a:prstGeom prst="rect">
            <a:avLst/>
          </a:prstGeom>
          <a:noFill/>
        </p:spPr>
        <p:txBody>
          <a:bodyPr wrap="none" rtlCol="0">
            <a:spAutoFit/>
          </a:bodyPr>
          <a:lstStyle/>
          <a:p>
            <a:r>
              <a:rPr lang="en-US" dirty="0"/>
              <a:t>$</a:t>
            </a:r>
          </a:p>
        </p:txBody>
      </p:sp>
      <p:sp>
        <p:nvSpPr>
          <p:cNvPr id="10" name="TextBox 9"/>
          <p:cNvSpPr txBox="1"/>
          <p:nvPr/>
        </p:nvSpPr>
        <p:spPr>
          <a:xfrm>
            <a:off x="3285944" y="4815665"/>
            <a:ext cx="301660" cy="369332"/>
          </a:xfrm>
          <a:prstGeom prst="rect">
            <a:avLst/>
          </a:prstGeom>
          <a:noFill/>
        </p:spPr>
        <p:txBody>
          <a:bodyPr wrap="none" rtlCol="0">
            <a:spAutoFit/>
          </a:bodyPr>
          <a:lstStyle/>
          <a:p>
            <a:r>
              <a:rPr lang="en-US" dirty="0"/>
              <a:t>$</a:t>
            </a:r>
          </a:p>
        </p:txBody>
      </p:sp>
      <p:sp>
        <p:nvSpPr>
          <p:cNvPr id="11" name="TextBox 10"/>
          <p:cNvSpPr txBox="1"/>
          <p:nvPr/>
        </p:nvSpPr>
        <p:spPr>
          <a:xfrm>
            <a:off x="5450410" y="3989133"/>
            <a:ext cx="301660" cy="369332"/>
          </a:xfrm>
          <a:prstGeom prst="rect">
            <a:avLst/>
          </a:prstGeom>
          <a:noFill/>
        </p:spPr>
        <p:txBody>
          <a:bodyPr wrap="none" rtlCol="0">
            <a:spAutoFit/>
          </a:bodyPr>
          <a:lstStyle/>
          <a:p>
            <a:r>
              <a:rPr lang="en-US" dirty="0"/>
              <a:t>$</a:t>
            </a:r>
          </a:p>
        </p:txBody>
      </p:sp>
      <p:sp>
        <p:nvSpPr>
          <p:cNvPr id="12" name="TextBox 11"/>
          <p:cNvSpPr txBox="1"/>
          <p:nvPr/>
        </p:nvSpPr>
        <p:spPr>
          <a:xfrm>
            <a:off x="4843950" y="5914731"/>
            <a:ext cx="301660" cy="369332"/>
          </a:xfrm>
          <a:prstGeom prst="rect">
            <a:avLst/>
          </a:prstGeom>
          <a:noFill/>
        </p:spPr>
        <p:txBody>
          <a:bodyPr wrap="none" rtlCol="0">
            <a:spAutoFit/>
          </a:bodyPr>
          <a:lstStyle/>
          <a:p>
            <a:r>
              <a:rPr lang="en-US" dirty="0"/>
              <a:t>$</a:t>
            </a:r>
          </a:p>
        </p:txBody>
      </p:sp>
      <p:sp>
        <p:nvSpPr>
          <p:cNvPr id="13" name="TextBox 12"/>
          <p:cNvSpPr txBox="1"/>
          <p:nvPr/>
        </p:nvSpPr>
        <p:spPr>
          <a:xfrm>
            <a:off x="3931120" y="5545399"/>
            <a:ext cx="301660" cy="369332"/>
          </a:xfrm>
          <a:prstGeom prst="rect">
            <a:avLst/>
          </a:prstGeom>
          <a:noFill/>
        </p:spPr>
        <p:txBody>
          <a:bodyPr wrap="none" rtlCol="0">
            <a:spAutoFit/>
          </a:bodyPr>
          <a:lstStyle/>
          <a:p>
            <a:r>
              <a:rPr lang="en-US" dirty="0"/>
              <a:t>$</a:t>
            </a:r>
          </a:p>
        </p:txBody>
      </p:sp>
      <p:sp>
        <p:nvSpPr>
          <p:cNvPr id="14" name="TextBox 13"/>
          <p:cNvSpPr txBox="1"/>
          <p:nvPr/>
        </p:nvSpPr>
        <p:spPr>
          <a:xfrm>
            <a:off x="5605950" y="5513133"/>
            <a:ext cx="301660" cy="369332"/>
          </a:xfrm>
          <a:prstGeom prst="rect">
            <a:avLst/>
          </a:prstGeom>
          <a:noFill/>
        </p:spPr>
        <p:txBody>
          <a:bodyPr wrap="none" rtlCol="0">
            <a:spAutoFit/>
          </a:bodyPr>
          <a:lstStyle/>
          <a:p>
            <a:r>
              <a:rPr lang="en-US" dirty="0"/>
              <a:t>$</a:t>
            </a:r>
          </a:p>
        </p:txBody>
      </p:sp>
      <p:sp>
        <p:nvSpPr>
          <p:cNvPr id="15" name="TextBox 14"/>
          <p:cNvSpPr txBox="1"/>
          <p:nvPr/>
        </p:nvSpPr>
        <p:spPr>
          <a:xfrm>
            <a:off x="5755210" y="4293933"/>
            <a:ext cx="301660" cy="369332"/>
          </a:xfrm>
          <a:prstGeom prst="rect">
            <a:avLst/>
          </a:prstGeom>
          <a:noFill/>
        </p:spPr>
        <p:txBody>
          <a:bodyPr wrap="none" rtlCol="0">
            <a:spAutoFit/>
          </a:bodyPr>
          <a:lstStyle/>
          <a:p>
            <a:r>
              <a:rPr lang="en-US" dirty="0"/>
              <a:t>$</a:t>
            </a:r>
          </a:p>
        </p:txBody>
      </p:sp>
      <p:sp>
        <p:nvSpPr>
          <p:cNvPr id="16" name="TextBox 15"/>
          <p:cNvSpPr txBox="1"/>
          <p:nvPr/>
        </p:nvSpPr>
        <p:spPr>
          <a:xfrm>
            <a:off x="7590383" y="4446333"/>
            <a:ext cx="301660" cy="369332"/>
          </a:xfrm>
          <a:prstGeom prst="rect">
            <a:avLst/>
          </a:prstGeom>
          <a:noFill/>
        </p:spPr>
        <p:txBody>
          <a:bodyPr wrap="none" rtlCol="0">
            <a:spAutoFit/>
          </a:bodyPr>
          <a:lstStyle/>
          <a:p>
            <a:r>
              <a:rPr lang="en-US" dirty="0"/>
              <a:t>$</a:t>
            </a:r>
          </a:p>
        </p:txBody>
      </p:sp>
      <p:sp>
        <p:nvSpPr>
          <p:cNvPr id="17" name="TextBox 16"/>
          <p:cNvSpPr txBox="1"/>
          <p:nvPr/>
        </p:nvSpPr>
        <p:spPr>
          <a:xfrm>
            <a:off x="4806758" y="4141533"/>
            <a:ext cx="301660" cy="369332"/>
          </a:xfrm>
          <a:prstGeom prst="rect">
            <a:avLst/>
          </a:prstGeom>
          <a:noFill/>
        </p:spPr>
        <p:txBody>
          <a:bodyPr wrap="none" rtlCol="0">
            <a:spAutoFit/>
          </a:bodyPr>
          <a:lstStyle/>
          <a:p>
            <a:r>
              <a:rPr lang="en-US" dirty="0"/>
              <a:t>$</a:t>
            </a:r>
          </a:p>
        </p:txBody>
      </p:sp>
      <p:sp>
        <p:nvSpPr>
          <p:cNvPr id="18" name="TextBox 17"/>
          <p:cNvSpPr txBox="1"/>
          <p:nvPr/>
        </p:nvSpPr>
        <p:spPr>
          <a:xfrm>
            <a:off x="10327564" y="3661917"/>
            <a:ext cx="301660" cy="369332"/>
          </a:xfrm>
          <a:prstGeom prst="rect">
            <a:avLst/>
          </a:prstGeom>
          <a:noFill/>
        </p:spPr>
        <p:txBody>
          <a:bodyPr wrap="none" rtlCol="0">
            <a:spAutoFit/>
          </a:bodyPr>
          <a:lstStyle/>
          <a:p>
            <a:r>
              <a:rPr lang="en-US" dirty="0"/>
              <a:t>$</a:t>
            </a:r>
          </a:p>
        </p:txBody>
      </p:sp>
      <p:sp>
        <p:nvSpPr>
          <p:cNvPr id="19" name="TextBox 18"/>
          <p:cNvSpPr txBox="1"/>
          <p:nvPr/>
        </p:nvSpPr>
        <p:spPr>
          <a:xfrm>
            <a:off x="3438344" y="3292585"/>
            <a:ext cx="301660" cy="369332"/>
          </a:xfrm>
          <a:prstGeom prst="rect">
            <a:avLst/>
          </a:prstGeom>
          <a:noFill/>
        </p:spPr>
        <p:txBody>
          <a:bodyPr wrap="none" rtlCol="0">
            <a:spAutoFit/>
          </a:bodyPr>
          <a:lstStyle/>
          <a:p>
            <a:r>
              <a:rPr lang="en-US" dirty="0"/>
              <a:t>$</a:t>
            </a:r>
          </a:p>
        </p:txBody>
      </p:sp>
      <p:sp>
        <p:nvSpPr>
          <p:cNvPr id="20" name="TextBox 19"/>
          <p:cNvSpPr txBox="1"/>
          <p:nvPr/>
        </p:nvSpPr>
        <p:spPr>
          <a:xfrm>
            <a:off x="7894829" y="3661917"/>
            <a:ext cx="301660" cy="369332"/>
          </a:xfrm>
          <a:prstGeom prst="rect">
            <a:avLst/>
          </a:prstGeom>
          <a:noFill/>
        </p:spPr>
        <p:txBody>
          <a:bodyPr wrap="none" rtlCol="0">
            <a:spAutoFit/>
          </a:bodyPr>
          <a:lstStyle/>
          <a:p>
            <a:r>
              <a:rPr lang="en-US" dirty="0"/>
              <a:t>$</a:t>
            </a:r>
          </a:p>
        </p:txBody>
      </p:sp>
      <p:sp>
        <p:nvSpPr>
          <p:cNvPr id="21" name="TextBox 20"/>
          <p:cNvSpPr txBox="1"/>
          <p:nvPr/>
        </p:nvSpPr>
        <p:spPr>
          <a:xfrm>
            <a:off x="5267098" y="2923253"/>
            <a:ext cx="301660" cy="369332"/>
          </a:xfrm>
          <a:prstGeom prst="rect">
            <a:avLst/>
          </a:prstGeom>
          <a:noFill/>
        </p:spPr>
        <p:txBody>
          <a:bodyPr wrap="none" rtlCol="0">
            <a:spAutoFit/>
          </a:bodyPr>
          <a:lstStyle/>
          <a:p>
            <a:r>
              <a:rPr lang="en-US" dirty="0"/>
              <a:t>$</a:t>
            </a:r>
          </a:p>
        </p:txBody>
      </p:sp>
      <p:sp>
        <p:nvSpPr>
          <p:cNvPr id="22" name="TextBox 21"/>
          <p:cNvSpPr txBox="1"/>
          <p:nvPr/>
        </p:nvSpPr>
        <p:spPr>
          <a:xfrm>
            <a:off x="9200635" y="5545399"/>
            <a:ext cx="301660" cy="369332"/>
          </a:xfrm>
          <a:prstGeom prst="rect">
            <a:avLst/>
          </a:prstGeom>
          <a:noFill/>
        </p:spPr>
        <p:txBody>
          <a:bodyPr wrap="none" rtlCol="0">
            <a:spAutoFit/>
          </a:bodyPr>
          <a:lstStyle/>
          <a:p>
            <a:r>
              <a:rPr lang="en-US" dirty="0"/>
              <a:t>$</a:t>
            </a:r>
          </a:p>
        </p:txBody>
      </p:sp>
      <p:sp>
        <p:nvSpPr>
          <p:cNvPr id="23" name="TextBox 22"/>
          <p:cNvSpPr txBox="1"/>
          <p:nvPr/>
        </p:nvSpPr>
        <p:spPr>
          <a:xfrm>
            <a:off x="4010752" y="4968065"/>
            <a:ext cx="301660" cy="369332"/>
          </a:xfrm>
          <a:prstGeom prst="rect">
            <a:avLst/>
          </a:prstGeom>
          <a:noFill/>
        </p:spPr>
        <p:txBody>
          <a:bodyPr wrap="none" rtlCol="0">
            <a:spAutoFit/>
          </a:bodyPr>
          <a:lstStyle/>
          <a:p>
            <a:r>
              <a:rPr lang="en-US" dirty="0"/>
              <a:t>$</a:t>
            </a:r>
          </a:p>
        </p:txBody>
      </p:sp>
      <p:sp>
        <p:nvSpPr>
          <p:cNvPr id="24" name="TextBox 23"/>
          <p:cNvSpPr txBox="1"/>
          <p:nvPr/>
        </p:nvSpPr>
        <p:spPr>
          <a:xfrm>
            <a:off x="6175218" y="4141533"/>
            <a:ext cx="301660" cy="369332"/>
          </a:xfrm>
          <a:prstGeom prst="rect">
            <a:avLst/>
          </a:prstGeom>
          <a:noFill/>
        </p:spPr>
        <p:txBody>
          <a:bodyPr wrap="none" rtlCol="0">
            <a:spAutoFit/>
          </a:bodyPr>
          <a:lstStyle/>
          <a:p>
            <a:r>
              <a:rPr lang="en-US" dirty="0"/>
              <a:t>$</a:t>
            </a:r>
          </a:p>
        </p:txBody>
      </p:sp>
      <p:sp>
        <p:nvSpPr>
          <p:cNvPr id="25" name="TextBox 24"/>
          <p:cNvSpPr txBox="1"/>
          <p:nvPr/>
        </p:nvSpPr>
        <p:spPr>
          <a:xfrm>
            <a:off x="5568758" y="6067131"/>
            <a:ext cx="301660" cy="369332"/>
          </a:xfrm>
          <a:prstGeom prst="rect">
            <a:avLst/>
          </a:prstGeom>
          <a:noFill/>
        </p:spPr>
        <p:txBody>
          <a:bodyPr wrap="none" rtlCol="0">
            <a:spAutoFit/>
          </a:bodyPr>
          <a:lstStyle/>
          <a:p>
            <a:r>
              <a:rPr lang="en-US" dirty="0"/>
              <a:t>$</a:t>
            </a:r>
          </a:p>
        </p:txBody>
      </p:sp>
      <p:sp>
        <p:nvSpPr>
          <p:cNvPr id="26" name="TextBox 25"/>
          <p:cNvSpPr txBox="1"/>
          <p:nvPr/>
        </p:nvSpPr>
        <p:spPr>
          <a:xfrm>
            <a:off x="4655928" y="5697799"/>
            <a:ext cx="301660" cy="369332"/>
          </a:xfrm>
          <a:prstGeom prst="rect">
            <a:avLst/>
          </a:prstGeom>
          <a:noFill/>
        </p:spPr>
        <p:txBody>
          <a:bodyPr wrap="none" rtlCol="0">
            <a:spAutoFit/>
          </a:bodyPr>
          <a:lstStyle/>
          <a:p>
            <a:r>
              <a:rPr lang="en-US" dirty="0"/>
              <a:t>$</a:t>
            </a:r>
          </a:p>
        </p:txBody>
      </p:sp>
      <p:sp>
        <p:nvSpPr>
          <p:cNvPr id="27" name="TextBox 26"/>
          <p:cNvSpPr txBox="1"/>
          <p:nvPr/>
        </p:nvSpPr>
        <p:spPr>
          <a:xfrm>
            <a:off x="6330758" y="5665533"/>
            <a:ext cx="301660" cy="369332"/>
          </a:xfrm>
          <a:prstGeom prst="rect">
            <a:avLst/>
          </a:prstGeom>
          <a:noFill/>
        </p:spPr>
        <p:txBody>
          <a:bodyPr wrap="none" rtlCol="0">
            <a:spAutoFit/>
          </a:bodyPr>
          <a:lstStyle/>
          <a:p>
            <a:r>
              <a:rPr lang="en-US" dirty="0"/>
              <a:t>$</a:t>
            </a:r>
          </a:p>
        </p:txBody>
      </p:sp>
      <p:sp>
        <p:nvSpPr>
          <p:cNvPr id="28" name="TextBox 27"/>
          <p:cNvSpPr txBox="1"/>
          <p:nvPr/>
        </p:nvSpPr>
        <p:spPr>
          <a:xfrm>
            <a:off x="6480018" y="4446333"/>
            <a:ext cx="301660" cy="369332"/>
          </a:xfrm>
          <a:prstGeom prst="rect">
            <a:avLst/>
          </a:prstGeom>
          <a:noFill/>
        </p:spPr>
        <p:txBody>
          <a:bodyPr wrap="none" rtlCol="0">
            <a:spAutoFit/>
          </a:bodyPr>
          <a:lstStyle/>
          <a:p>
            <a:r>
              <a:rPr lang="en-US" dirty="0"/>
              <a:t>$</a:t>
            </a:r>
          </a:p>
        </p:txBody>
      </p:sp>
      <p:sp>
        <p:nvSpPr>
          <p:cNvPr id="29" name="TextBox 28"/>
          <p:cNvSpPr txBox="1"/>
          <p:nvPr/>
        </p:nvSpPr>
        <p:spPr>
          <a:xfrm>
            <a:off x="8315191" y="4598733"/>
            <a:ext cx="301660" cy="369332"/>
          </a:xfrm>
          <a:prstGeom prst="rect">
            <a:avLst/>
          </a:prstGeom>
          <a:noFill/>
        </p:spPr>
        <p:txBody>
          <a:bodyPr wrap="none" rtlCol="0">
            <a:spAutoFit/>
          </a:bodyPr>
          <a:lstStyle/>
          <a:p>
            <a:r>
              <a:rPr lang="en-US" dirty="0"/>
              <a:t>$</a:t>
            </a:r>
          </a:p>
        </p:txBody>
      </p:sp>
      <p:sp>
        <p:nvSpPr>
          <p:cNvPr id="30" name="TextBox 29"/>
          <p:cNvSpPr txBox="1"/>
          <p:nvPr/>
        </p:nvSpPr>
        <p:spPr>
          <a:xfrm>
            <a:off x="3551982" y="1366987"/>
            <a:ext cx="301660" cy="369332"/>
          </a:xfrm>
          <a:prstGeom prst="rect">
            <a:avLst/>
          </a:prstGeom>
          <a:noFill/>
        </p:spPr>
        <p:txBody>
          <a:bodyPr wrap="none" rtlCol="0">
            <a:spAutoFit/>
          </a:bodyPr>
          <a:lstStyle/>
          <a:p>
            <a:r>
              <a:rPr lang="en-US" dirty="0"/>
              <a:t>$</a:t>
            </a:r>
          </a:p>
        </p:txBody>
      </p:sp>
      <p:sp>
        <p:nvSpPr>
          <p:cNvPr id="31" name="TextBox 30"/>
          <p:cNvSpPr txBox="1"/>
          <p:nvPr/>
        </p:nvSpPr>
        <p:spPr>
          <a:xfrm>
            <a:off x="9072788" y="887371"/>
            <a:ext cx="301660" cy="369332"/>
          </a:xfrm>
          <a:prstGeom prst="rect">
            <a:avLst/>
          </a:prstGeom>
          <a:noFill/>
        </p:spPr>
        <p:txBody>
          <a:bodyPr wrap="none" rtlCol="0">
            <a:spAutoFit/>
          </a:bodyPr>
          <a:lstStyle/>
          <a:p>
            <a:r>
              <a:rPr lang="en-US" dirty="0"/>
              <a:t>$</a:t>
            </a:r>
          </a:p>
        </p:txBody>
      </p:sp>
      <p:sp>
        <p:nvSpPr>
          <p:cNvPr id="32" name="TextBox 31"/>
          <p:cNvSpPr txBox="1"/>
          <p:nvPr/>
        </p:nvSpPr>
        <p:spPr>
          <a:xfrm>
            <a:off x="2183568" y="518039"/>
            <a:ext cx="301660" cy="369332"/>
          </a:xfrm>
          <a:prstGeom prst="rect">
            <a:avLst/>
          </a:prstGeom>
          <a:noFill/>
        </p:spPr>
        <p:txBody>
          <a:bodyPr wrap="none" rtlCol="0">
            <a:spAutoFit/>
          </a:bodyPr>
          <a:lstStyle/>
          <a:p>
            <a:r>
              <a:rPr lang="en-US" dirty="0"/>
              <a:t>$</a:t>
            </a:r>
          </a:p>
        </p:txBody>
      </p:sp>
      <p:sp>
        <p:nvSpPr>
          <p:cNvPr id="33" name="TextBox 32"/>
          <p:cNvSpPr txBox="1"/>
          <p:nvPr/>
        </p:nvSpPr>
        <p:spPr>
          <a:xfrm>
            <a:off x="6640053" y="887371"/>
            <a:ext cx="301660" cy="369332"/>
          </a:xfrm>
          <a:prstGeom prst="rect">
            <a:avLst/>
          </a:prstGeom>
          <a:noFill/>
        </p:spPr>
        <p:txBody>
          <a:bodyPr wrap="none" rtlCol="0">
            <a:spAutoFit/>
          </a:bodyPr>
          <a:lstStyle/>
          <a:p>
            <a:r>
              <a:rPr lang="en-US" dirty="0"/>
              <a:t>$</a:t>
            </a:r>
          </a:p>
        </p:txBody>
      </p:sp>
      <p:sp>
        <p:nvSpPr>
          <p:cNvPr id="34" name="TextBox 33"/>
          <p:cNvSpPr txBox="1"/>
          <p:nvPr/>
        </p:nvSpPr>
        <p:spPr>
          <a:xfrm>
            <a:off x="4012322" y="148707"/>
            <a:ext cx="301660" cy="369332"/>
          </a:xfrm>
          <a:prstGeom prst="rect">
            <a:avLst/>
          </a:prstGeom>
          <a:noFill/>
        </p:spPr>
        <p:txBody>
          <a:bodyPr wrap="none" rtlCol="0">
            <a:spAutoFit/>
          </a:bodyPr>
          <a:lstStyle/>
          <a:p>
            <a:r>
              <a:rPr lang="en-US" dirty="0"/>
              <a:t>$</a:t>
            </a:r>
          </a:p>
        </p:txBody>
      </p:sp>
      <p:sp>
        <p:nvSpPr>
          <p:cNvPr id="35" name="TextBox 34"/>
          <p:cNvSpPr txBox="1"/>
          <p:nvPr/>
        </p:nvSpPr>
        <p:spPr>
          <a:xfrm>
            <a:off x="7945859" y="2770853"/>
            <a:ext cx="301660" cy="369332"/>
          </a:xfrm>
          <a:prstGeom prst="rect">
            <a:avLst/>
          </a:prstGeom>
          <a:noFill/>
        </p:spPr>
        <p:txBody>
          <a:bodyPr wrap="none" rtlCol="0">
            <a:spAutoFit/>
          </a:bodyPr>
          <a:lstStyle/>
          <a:p>
            <a:r>
              <a:rPr lang="en-US" dirty="0"/>
              <a:t>$</a:t>
            </a:r>
          </a:p>
        </p:txBody>
      </p:sp>
      <p:sp>
        <p:nvSpPr>
          <p:cNvPr id="36" name="TextBox 35"/>
          <p:cNvSpPr txBox="1"/>
          <p:nvPr/>
        </p:nvSpPr>
        <p:spPr>
          <a:xfrm>
            <a:off x="2755976" y="2193519"/>
            <a:ext cx="301660" cy="369332"/>
          </a:xfrm>
          <a:prstGeom prst="rect">
            <a:avLst/>
          </a:prstGeom>
          <a:noFill/>
        </p:spPr>
        <p:txBody>
          <a:bodyPr wrap="none" rtlCol="0">
            <a:spAutoFit/>
          </a:bodyPr>
          <a:lstStyle/>
          <a:p>
            <a:r>
              <a:rPr lang="en-US" dirty="0"/>
              <a:t>$</a:t>
            </a:r>
          </a:p>
        </p:txBody>
      </p:sp>
      <p:sp>
        <p:nvSpPr>
          <p:cNvPr id="37" name="TextBox 36"/>
          <p:cNvSpPr txBox="1"/>
          <p:nvPr/>
        </p:nvSpPr>
        <p:spPr>
          <a:xfrm>
            <a:off x="4920442" y="1366987"/>
            <a:ext cx="301660" cy="369332"/>
          </a:xfrm>
          <a:prstGeom prst="rect">
            <a:avLst/>
          </a:prstGeom>
          <a:noFill/>
        </p:spPr>
        <p:txBody>
          <a:bodyPr wrap="none" rtlCol="0">
            <a:spAutoFit/>
          </a:bodyPr>
          <a:lstStyle/>
          <a:p>
            <a:r>
              <a:rPr lang="en-US" dirty="0"/>
              <a:t>$</a:t>
            </a:r>
          </a:p>
        </p:txBody>
      </p:sp>
      <p:sp>
        <p:nvSpPr>
          <p:cNvPr id="38" name="TextBox 37"/>
          <p:cNvSpPr txBox="1"/>
          <p:nvPr/>
        </p:nvSpPr>
        <p:spPr>
          <a:xfrm>
            <a:off x="4313982" y="3292585"/>
            <a:ext cx="301660" cy="369332"/>
          </a:xfrm>
          <a:prstGeom prst="rect">
            <a:avLst/>
          </a:prstGeom>
          <a:noFill/>
        </p:spPr>
        <p:txBody>
          <a:bodyPr wrap="none" rtlCol="0">
            <a:spAutoFit/>
          </a:bodyPr>
          <a:lstStyle/>
          <a:p>
            <a:r>
              <a:rPr lang="en-US" dirty="0"/>
              <a:t>$</a:t>
            </a:r>
          </a:p>
        </p:txBody>
      </p:sp>
      <p:sp>
        <p:nvSpPr>
          <p:cNvPr id="39" name="TextBox 38"/>
          <p:cNvSpPr txBox="1"/>
          <p:nvPr/>
        </p:nvSpPr>
        <p:spPr>
          <a:xfrm>
            <a:off x="3401152" y="2923253"/>
            <a:ext cx="301660" cy="369332"/>
          </a:xfrm>
          <a:prstGeom prst="rect">
            <a:avLst/>
          </a:prstGeom>
          <a:noFill/>
        </p:spPr>
        <p:txBody>
          <a:bodyPr wrap="none" rtlCol="0">
            <a:spAutoFit/>
          </a:bodyPr>
          <a:lstStyle/>
          <a:p>
            <a:r>
              <a:rPr lang="en-US" dirty="0"/>
              <a:t>$</a:t>
            </a:r>
          </a:p>
        </p:txBody>
      </p:sp>
      <p:sp>
        <p:nvSpPr>
          <p:cNvPr id="40" name="TextBox 39"/>
          <p:cNvSpPr txBox="1"/>
          <p:nvPr/>
        </p:nvSpPr>
        <p:spPr>
          <a:xfrm>
            <a:off x="5075982" y="2890987"/>
            <a:ext cx="301660" cy="369332"/>
          </a:xfrm>
          <a:prstGeom prst="rect">
            <a:avLst/>
          </a:prstGeom>
          <a:noFill/>
        </p:spPr>
        <p:txBody>
          <a:bodyPr wrap="none" rtlCol="0">
            <a:spAutoFit/>
          </a:bodyPr>
          <a:lstStyle/>
          <a:p>
            <a:r>
              <a:rPr lang="en-US" dirty="0"/>
              <a:t>$</a:t>
            </a:r>
          </a:p>
        </p:txBody>
      </p:sp>
      <p:sp>
        <p:nvSpPr>
          <p:cNvPr id="41" name="TextBox 40"/>
          <p:cNvSpPr txBox="1"/>
          <p:nvPr/>
        </p:nvSpPr>
        <p:spPr>
          <a:xfrm>
            <a:off x="5225242" y="1671787"/>
            <a:ext cx="301660" cy="369332"/>
          </a:xfrm>
          <a:prstGeom prst="rect">
            <a:avLst/>
          </a:prstGeom>
          <a:noFill/>
        </p:spPr>
        <p:txBody>
          <a:bodyPr wrap="none" rtlCol="0">
            <a:spAutoFit/>
          </a:bodyPr>
          <a:lstStyle/>
          <a:p>
            <a:r>
              <a:rPr lang="en-US" dirty="0"/>
              <a:t>$</a:t>
            </a:r>
          </a:p>
        </p:txBody>
      </p:sp>
      <p:sp>
        <p:nvSpPr>
          <p:cNvPr id="42" name="TextBox 41"/>
          <p:cNvSpPr txBox="1"/>
          <p:nvPr/>
        </p:nvSpPr>
        <p:spPr>
          <a:xfrm>
            <a:off x="7060415" y="1824187"/>
            <a:ext cx="301660" cy="369332"/>
          </a:xfrm>
          <a:prstGeom prst="rect">
            <a:avLst/>
          </a:prstGeom>
          <a:noFill/>
        </p:spPr>
        <p:txBody>
          <a:bodyPr wrap="none" rtlCol="0">
            <a:spAutoFit/>
          </a:bodyPr>
          <a:lstStyle/>
          <a:p>
            <a:r>
              <a:rPr lang="en-US" dirty="0"/>
              <a:t>$</a:t>
            </a:r>
          </a:p>
        </p:txBody>
      </p:sp>
      <p:sp>
        <p:nvSpPr>
          <p:cNvPr id="43" name="TextBox 42"/>
          <p:cNvSpPr txBox="1"/>
          <p:nvPr/>
        </p:nvSpPr>
        <p:spPr>
          <a:xfrm>
            <a:off x="4505098" y="1477271"/>
            <a:ext cx="301660" cy="369332"/>
          </a:xfrm>
          <a:prstGeom prst="rect">
            <a:avLst/>
          </a:prstGeom>
          <a:noFill/>
        </p:spPr>
        <p:txBody>
          <a:bodyPr wrap="none" rtlCol="0">
            <a:spAutoFit/>
          </a:bodyPr>
          <a:lstStyle/>
          <a:p>
            <a:r>
              <a:rPr lang="en-US" dirty="0"/>
              <a:t>$</a:t>
            </a:r>
          </a:p>
        </p:txBody>
      </p:sp>
      <p:sp>
        <p:nvSpPr>
          <p:cNvPr id="44" name="TextBox 43"/>
          <p:cNvSpPr txBox="1"/>
          <p:nvPr/>
        </p:nvSpPr>
        <p:spPr>
          <a:xfrm>
            <a:off x="10025904" y="997655"/>
            <a:ext cx="301660" cy="369332"/>
          </a:xfrm>
          <a:prstGeom prst="rect">
            <a:avLst/>
          </a:prstGeom>
          <a:noFill/>
        </p:spPr>
        <p:txBody>
          <a:bodyPr wrap="none" rtlCol="0">
            <a:spAutoFit/>
          </a:bodyPr>
          <a:lstStyle/>
          <a:p>
            <a:r>
              <a:rPr lang="en-US" dirty="0"/>
              <a:t>$</a:t>
            </a:r>
          </a:p>
        </p:txBody>
      </p:sp>
      <p:sp>
        <p:nvSpPr>
          <p:cNvPr id="45" name="TextBox 44"/>
          <p:cNvSpPr txBox="1"/>
          <p:nvPr/>
        </p:nvSpPr>
        <p:spPr>
          <a:xfrm>
            <a:off x="3136684" y="628323"/>
            <a:ext cx="301660" cy="369332"/>
          </a:xfrm>
          <a:prstGeom prst="rect">
            <a:avLst/>
          </a:prstGeom>
          <a:noFill/>
        </p:spPr>
        <p:txBody>
          <a:bodyPr wrap="none" rtlCol="0">
            <a:spAutoFit/>
          </a:bodyPr>
          <a:lstStyle/>
          <a:p>
            <a:r>
              <a:rPr lang="en-US" dirty="0"/>
              <a:t>$</a:t>
            </a:r>
          </a:p>
        </p:txBody>
      </p:sp>
      <p:sp>
        <p:nvSpPr>
          <p:cNvPr id="46" name="TextBox 45"/>
          <p:cNvSpPr txBox="1"/>
          <p:nvPr/>
        </p:nvSpPr>
        <p:spPr>
          <a:xfrm>
            <a:off x="7593169" y="997655"/>
            <a:ext cx="301660" cy="369332"/>
          </a:xfrm>
          <a:prstGeom prst="rect">
            <a:avLst/>
          </a:prstGeom>
          <a:noFill/>
        </p:spPr>
        <p:txBody>
          <a:bodyPr wrap="none" rtlCol="0">
            <a:spAutoFit/>
          </a:bodyPr>
          <a:lstStyle/>
          <a:p>
            <a:r>
              <a:rPr lang="en-US" dirty="0"/>
              <a:t>$</a:t>
            </a:r>
          </a:p>
        </p:txBody>
      </p:sp>
      <p:sp>
        <p:nvSpPr>
          <p:cNvPr id="47" name="TextBox 46"/>
          <p:cNvSpPr txBox="1"/>
          <p:nvPr/>
        </p:nvSpPr>
        <p:spPr>
          <a:xfrm>
            <a:off x="4965438" y="258991"/>
            <a:ext cx="301660" cy="369332"/>
          </a:xfrm>
          <a:prstGeom prst="rect">
            <a:avLst/>
          </a:prstGeom>
          <a:noFill/>
        </p:spPr>
        <p:txBody>
          <a:bodyPr wrap="none" rtlCol="0">
            <a:spAutoFit/>
          </a:bodyPr>
          <a:lstStyle/>
          <a:p>
            <a:r>
              <a:rPr lang="en-US" dirty="0"/>
              <a:t>$</a:t>
            </a:r>
          </a:p>
        </p:txBody>
      </p:sp>
      <p:sp>
        <p:nvSpPr>
          <p:cNvPr id="48" name="TextBox 47"/>
          <p:cNvSpPr txBox="1"/>
          <p:nvPr/>
        </p:nvSpPr>
        <p:spPr>
          <a:xfrm>
            <a:off x="8898975" y="2881137"/>
            <a:ext cx="301660" cy="369332"/>
          </a:xfrm>
          <a:prstGeom prst="rect">
            <a:avLst/>
          </a:prstGeom>
          <a:noFill/>
        </p:spPr>
        <p:txBody>
          <a:bodyPr wrap="none" rtlCol="0">
            <a:spAutoFit/>
          </a:bodyPr>
          <a:lstStyle/>
          <a:p>
            <a:r>
              <a:rPr lang="en-US" dirty="0"/>
              <a:t>$</a:t>
            </a:r>
          </a:p>
        </p:txBody>
      </p:sp>
      <p:sp>
        <p:nvSpPr>
          <p:cNvPr id="49" name="TextBox 48"/>
          <p:cNvSpPr txBox="1"/>
          <p:nvPr/>
        </p:nvSpPr>
        <p:spPr>
          <a:xfrm>
            <a:off x="3709092" y="2303803"/>
            <a:ext cx="301660" cy="369332"/>
          </a:xfrm>
          <a:prstGeom prst="rect">
            <a:avLst/>
          </a:prstGeom>
          <a:noFill/>
        </p:spPr>
        <p:txBody>
          <a:bodyPr wrap="none" rtlCol="0">
            <a:spAutoFit/>
          </a:bodyPr>
          <a:lstStyle/>
          <a:p>
            <a:r>
              <a:rPr lang="en-US" dirty="0"/>
              <a:t>$</a:t>
            </a:r>
          </a:p>
        </p:txBody>
      </p:sp>
      <p:sp>
        <p:nvSpPr>
          <p:cNvPr id="50" name="TextBox 49"/>
          <p:cNvSpPr txBox="1"/>
          <p:nvPr/>
        </p:nvSpPr>
        <p:spPr>
          <a:xfrm>
            <a:off x="5873558" y="1477271"/>
            <a:ext cx="301660" cy="369332"/>
          </a:xfrm>
          <a:prstGeom prst="rect">
            <a:avLst/>
          </a:prstGeom>
          <a:noFill/>
        </p:spPr>
        <p:txBody>
          <a:bodyPr wrap="none" rtlCol="0">
            <a:spAutoFit/>
          </a:bodyPr>
          <a:lstStyle/>
          <a:p>
            <a:r>
              <a:rPr lang="en-US" dirty="0"/>
              <a:t>$</a:t>
            </a:r>
          </a:p>
        </p:txBody>
      </p:sp>
      <p:sp>
        <p:nvSpPr>
          <p:cNvPr id="51" name="TextBox 50"/>
          <p:cNvSpPr txBox="1"/>
          <p:nvPr/>
        </p:nvSpPr>
        <p:spPr>
          <a:xfrm>
            <a:off x="5267098" y="3402869"/>
            <a:ext cx="301660" cy="369332"/>
          </a:xfrm>
          <a:prstGeom prst="rect">
            <a:avLst/>
          </a:prstGeom>
          <a:noFill/>
        </p:spPr>
        <p:txBody>
          <a:bodyPr wrap="none" rtlCol="0">
            <a:spAutoFit/>
          </a:bodyPr>
          <a:lstStyle/>
          <a:p>
            <a:r>
              <a:rPr lang="en-US" dirty="0"/>
              <a:t>$</a:t>
            </a:r>
          </a:p>
        </p:txBody>
      </p:sp>
      <p:sp>
        <p:nvSpPr>
          <p:cNvPr id="52" name="TextBox 51"/>
          <p:cNvSpPr txBox="1"/>
          <p:nvPr/>
        </p:nvSpPr>
        <p:spPr>
          <a:xfrm>
            <a:off x="4354268" y="3033537"/>
            <a:ext cx="301660" cy="369332"/>
          </a:xfrm>
          <a:prstGeom prst="rect">
            <a:avLst/>
          </a:prstGeom>
          <a:noFill/>
        </p:spPr>
        <p:txBody>
          <a:bodyPr wrap="none" rtlCol="0">
            <a:spAutoFit/>
          </a:bodyPr>
          <a:lstStyle/>
          <a:p>
            <a:r>
              <a:rPr lang="en-US" dirty="0"/>
              <a:t>$</a:t>
            </a:r>
          </a:p>
        </p:txBody>
      </p:sp>
      <p:sp>
        <p:nvSpPr>
          <p:cNvPr id="53" name="TextBox 52"/>
          <p:cNvSpPr txBox="1"/>
          <p:nvPr/>
        </p:nvSpPr>
        <p:spPr>
          <a:xfrm>
            <a:off x="6029098" y="3001271"/>
            <a:ext cx="301660" cy="369332"/>
          </a:xfrm>
          <a:prstGeom prst="rect">
            <a:avLst/>
          </a:prstGeom>
          <a:noFill/>
        </p:spPr>
        <p:txBody>
          <a:bodyPr wrap="none" rtlCol="0">
            <a:spAutoFit/>
          </a:bodyPr>
          <a:lstStyle/>
          <a:p>
            <a:r>
              <a:rPr lang="en-US" dirty="0"/>
              <a:t>$</a:t>
            </a:r>
          </a:p>
        </p:txBody>
      </p:sp>
      <p:sp>
        <p:nvSpPr>
          <p:cNvPr id="54" name="TextBox 53"/>
          <p:cNvSpPr txBox="1"/>
          <p:nvPr/>
        </p:nvSpPr>
        <p:spPr>
          <a:xfrm>
            <a:off x="6178358" y="1782071"/>
            <a:ext cx="301660" cy="369332"/>
          </a:xfrm>
          <a:prstGeom prst="rect">
            <a:avLst/>
          </a:prstGeom>
          <a:noFill/>
        </p:spPr>
        <p:txBody>
          <a:bodyPr wrap="none" rtlCol="0">
            <a:spAutoFit/>
          </a:bodyPr>
          <a:lstStyle/>
          <a:p>
            <a:r>
              <a:rPr lang="en-US" dirty="0"/>
              <a:t>$</a:t>
            </a:r>
          </a:p>
        </p:txBody>
      </p:sp>
      <p:sp>
        <p:nvSpPr>
          <p:cNvPr id="55" name="TextBox 54"/>
          <p:cNvSpPr txBox="1"/>
          <p:nvPr/>
        </p:nvSpPr>
        <p:spPr>
          <a:xfrm>
            <a:off x="8013531" y="1934471"/>
            <a:ext cx="301660" cy="369332"/>
          </a:xfrm>
          <a:prstGeom prst="rect">
            <a:avLst/>
          </a:prstGeom>
          <a:noFill/>
        </p:spPr>
        <p:txBody>
          <a:bodyPr wrap="none" rtlCol="0">
            <a:spAutoFit/>
          </a:bodyPr>
          <a:lstStyle/>
          <a:p>
            <a:r>
              <a:rPr lang="en-US" dirty="0"/>
              <a:t>$</a:t>
            </a:r>
          </a:p>
        </p:txBody>
      </p:sp>
      <p:sp>
        <p:nvSpPr>
          <p:cNvPr id="56" name="TextBox 55"/>
          <p:cNvSpPr txBox="1"/>
          <p:nvPr/>
        </p:nvSpPr>
        <p:spPr>
          <a:xfrm>
            <a:off x="3144181" y="4293933"/>
            <a:ext cx="301660" cy="369332"/>
          </a:xfrm>
          <a:prstGeom prst="rect">
            <a:avLst/>
          </a:prstGeom>
          <a:noFill/>
        </p:spPr>
        <p:txBody>
          <a:bodyPr wrap="none" rtlCol="0">
            <a:spAutoFit/>
          </a:bodyPr>
          <a:lstStyle/>
          <a:p>
            <a:r>
              <a:rPr lang="en-US" dirty="0"/>
              <a:t>$</a:t>
            </a:r>
          </a:p>
        </p:txBody>
      </p:sp>
      <p:sp>
        <p:nvSpPr>
          <p:cNvPr id="57" name="TextBox 56"/>
          <p:cNvSpPr txBox="1"/>
          <p:nvPr/>
        </p:nvSpPr>
        <p:spPr>
          <a:xfrm>
            <a:off x="8664987" y="3814317"/>
            <a:ext cx="301660" cy="369332"/>
          </a:xfrm>
          <a:prstGeom prst="rect">
            <a:avLst/>
          </a:prstGeom>
          <a:noFill/>
        </p:spPr>
        <p:txBody>
          <a:bodyPr wrap="none" rtlCol="0">
            <a:spAutoFit/>
          </a:bodyPr>
          <a:lstStyle/>
          <a:p>
            <a:r>
              <a:rPr lang="en-US" dirty="0"/>
              <a:t>$</a:t>
            </a:r>
          </a:p>
        </p:txBody>
      </p:sp>
      <p:sp>
        <p:nvSpPr>
          <p:cNvPr id="58" name="TextBox 57"/>
          <p:cNvSpPr txBox="1"/>
          <p:nvPr/>
        </p:nvSpPr>
        <p:spPr>
          <a:xfrm>
            <a:off x="1775767" y="3444985"/>
            <a:ext cx="301660" cy="369332"/>
          </a:xfrm>
          <a:prstGeom prst="rect">
            <a:avLst/>
          </a:prstGeom>
          <a:noFill/>
        </p:spPr>
        <p:txBody>
          <a:bodyPr wrap="none" rtlCol="0">
            <a:spAutoFit/>
          </a:bodyPr>
          <a:lstStyle/>
          <a:p>
            <a:r>
              <a:rPr lang="en-US" dirty="0"/>
              <a:t>$</a:t>
            </a:r>
          </a:p>
        </p:txBody>
      </p:sp>
      <p:sp>
        <p:nvSpPr>
          <p:cNvPr id="59" name="TextBox 58"/>
          <p:cNvSpPr txBox="1"/>
          <p:nvPr/>
        </p:nvSpPr>
        <p:spPr>
          <a:xfrm>
            <a:off x="6232252" y="3814317"/>
            <a:ext cx="301660" cy="369332"/>
          </a:xfrm>
          <a:prstGeom prst="rect">
            <a:avLst/>
          </a:prstGeom>
          <a:noFill/>
        </p:spPr>
        <p:txBody>
          <a:bodyPr wrap="none" rtlCol="0">
            <a:spAutoFit/>
          </a:bodyPr>
          <a:lstStyle/>
          <a:p>
            <a:r>
              <a:rPr lang="en-US" dirty="0"/>
              <a:t>$</a:t>
            </a:r>
          </a:p>
        </p:txBody>
      </p:sp>
      <p:sp>
        <p:nvSpPr>
          <p:cNvPr id="60" name="TextBox 59"/>
          <p:cNvSpPr txBox="1"/>
          <p:nvPr/>
        </p:nvSpPr>
        <p:spPr>
          <a:xfrm>
            <a:off x="3604521" y="3075653"/>
            <a:ext cx="301660" cy="369332"/>
          </a:xfrm>
          <a:prstGeom prst="rect">
            <a:avLst/>
          </a:prstGeom>
          <a:noFill/>
        </p:spPr>
        <p:txBody>
          <a:bodyPr wrap="none" rtlCol="0">
            <a:spAutoFit/>
          </a:bodyPr>
          <a:lstStyle/>
          <a:p>
            <a:r>
              <a:rPr lang="en-US" dirty="0"/>
              <a:t>$</a:t>
            </a:r>
          </a:p>
        </p:txBody>
      </p:sp>
      <p:sp>
        <p:nvSpPr>
          <p:cNvPr id="61" name="TextBox 60"/>
          <p:cNvSpPr txBox="1"/>
          <p:nvPr/>
        </p:nvSpPr>
        <p:spPr>
          <a:xfrm>
            <a:off x="7538058" y="5697799"/>
            <a:ext cx="301660" cy="369332"/>
          </a:xfrm>
          <a:prstGeom prst="rect">
            <a:avLst/>
          </a:prstGeom>
          <a:noFill/>
        </p:spPr>
        <p:txBody>
          <a:bodyPr wrap="none" rtlCol="0">
            <a:spAutoFit/>
          </a:bodyPr>
          <a:lstStyle/>
          <a:p>
            <a:r>
              <a:rPr lang="en-US" dirty="0"/>
              <a:t>$</a:t>
            </a:r>
          </a:p>
        </p:txBody>
      </p:sp>
      <p:sp>
        <p:nvSpPr>
          <p:cNvPr id="62" name="TextBox 61"/>
          <p:cNvSpPr txBox="1"/>
          <p:nvPr/>
        </p:nvSpPr>
        <p:spPr>
          <a:xfrm>
            <a:off x="2348175" y="5120465"/>
            <a:ext cx="301660" cy="369332"/>
          </a:xfrm>
          <a:prstGeom prst="rect">
            <a:avLst/>
          </a:prstGeom>
          <a:noFill/>
        </p:spPr>
        <p:txBody>
          <a:bodyPr wrap="none" rtlCol="0">
            <a:spAutoFit/>
          </a:bodyPr>
          <a:lstStyle/>
          <a:p>
            <a:r>
              <a:rPr lang="en-US" dirty="0"/>
              <a:t>$</a:t>
            </a:r>
          </a:p>
        </p:txBody>
      </p:sp>
      <p:sp>
        <p:nvSpPr>
          <p:cNvPr id="63" name="TextBox 62"/>
          <p:cNvSpPr txBox="1"/>
          <p:nvPr/>
        </p:nvSpPr>
        <p:spPr>
          <a:xfrm>
            <a:off x="4512641" y="4293933"/>
            <a:ext cx="301660" cy="369332"/>
          </a:xfrm>
          <a:prstGeom prst="rect">
            <a:avLst/>
          </a:prstGeom>
          <a:noFill/>
        </p:spPr>
        <p:txBody>
          <a:bodyPr wrap="none" rtlCol="0">
            <a:spAutoFit/>
          </a:bodyPr>
          <a:lstStyle/>
          <a:p>
            <a:r>
              <a:rPr lang="en-US" dirty="0"/>
              <a:t>$</a:t>
            </a:r>
          </a:p>
        </p:txBody>
      </p:sp>
      <p:sp>
        <p:nvSpPr>
          <p:cNvPr id="64" name="TextBox 63"/>
          <p:cNvSpPr txBox="1"/>
          <p:nvPr/>
        </p:nvSpPr>
        <p:spPr>
          <a:xfrm>
            <a:off x="3906181" y="6219531"/>
            <a:ext cx="301660" cy="369332"/>
          </a:xfrm>
          <a:prstGeom prst="rect">
            <a:avLst/>
          </a:prstGeom>
          <a:noFill/>
        </p:spPr>
        <p:txBody>
          <a:bodyPr wrap="none" rtlCol="0">
            <a:spAutoFit/>
          </a:bodyPr>
          <a:lstStyle/>
          <a:p>
            <a:r>
              <a:rPr lang="en-US" dirty="0"/>
              <a:t>$</a:t>
            </a:r>
          </a:p>
        </p:txBody>
      </p:sp>
      <p:sp>
        <p:nvSpPr>
          <p:cNvPr id="65" name="TextBox 64"/>
          <p:cNvSpPr txBox="1"/>
          <p:nvPr/>
        </p:nvSpPr>
        <p:spPr>
          <a:xfrm>
            <a:off x="2993351" y="5850199"/>
            <a:ext cx="301660" cy="369332"/>
          </a:xfrm>
          <a:prstGeom prst="rect">
            <a:avLst/>
          </a:prstGeom>
          <a:noFill/>
        </p:spPr>
        <p:txBody>
          <a:bodyPr wrap="none" rtlCol="0">
            <a:spAutoFit/>
          </a:bodyPr>
          <a:lstStyle/>
          <a:p>
            <a:r>
              <a:rPr lang="en-US" dirty="0"/>
              <a:t>$</a:t>
            </a:r>
          </a:p>
        </p:txBody>
      </p:sp>
      <p:sp>
        <p:nvSpPr>
          <p:cNvPr id="66" name="TextBox 65"/>
          <p:cNvSpPr txBox="1"/>
          <p:nvPr/>
        </p:nvSpPr>
        <p:spPr>
          <a:xfrm>
            <a:off x="4668181" y="5817933"/>
            <a:ext cx="301660" cy="369332"/>
          </a:xfrm>
          <a:prstGeom prst="rect">
            <a:avLst/>
          </a:prstGeom>
          <a:noFill/>
        </p:spPr>
        <p:txBody>
          <a:bodyPr wrap="none" rtlCol="0">
            <a:spAutoFit/>
          </a:bodyPr>
          <a:lstStyle/>
          <a:p>
            <a:r>
              <a:rPr lang="en-US" dirty="0"/>
              <a:t>$</a:t>
            </a:r>
          </a:p>
        </p:txBody>
      </p:sp>
      <p:sp>
        <p:nvSpPr>
          <p:cNvPr id="67" name="TextBox 66"/>
          <p:cNvSpPr txBox="1"/>
          <p:nvPr/>
        </p:nvSpPr>
        <p:spPr>
          <a:xfrm>
            <a:off x="4817441" y="4598733"/>
            <a:ext cx="301660" cy="369332"/>
          </a:xfrm>
          <a:prstGeom prst="rect">
            <a:avLst/>
          </a:prstGeom>
          <a:noFill/>
        </p:spPr>
        <p:txBody>
          <a:bodyPr wrap="none" rtlCol="0">
            <a:spAutoFit/>
          </a:bodyPr>
          <a:lstStyle/>
          <a:p>
            <a:r>
              <a:rPr lang="en-US" dirty="0"/>
              <a:t>$</a:t>
            </a:r>
          </a:p>
        </p:txBody>
      </p:sp>
      <p:sp>
        <p:nvSpPr>
          <p:cNvPr id="68" name="TextBox 67"/>
          <p:cNvSpPr txBox="1"/>
          <p:nvPr/>
        </p:nvSpPr>
        <p:spPr>
          <a:xfrm>
            <a:off x="6652614" y="4751133"/>
            <a:ext cx="301660" cy="369332"/>
          </a:xfrm>
          <a:prstGeom prst="rect">
            <a:avLst/>
          </a:prstGeom>
          <a:noFill/>
        </p:spPr>
        <p:txBody>
          <a:bodyPr wrap="none" rtlCol="0">
            <a:spAutoFit/>
          </a:bodyPr>
          <a:lstStyle/>
          <a:p>
            <a:r>
              <a:rPr lang="en-US" dirty="0"/>
              <a:t>$</a:t>
            </a:r>
          </a:p>
        </p:txBody>
      </p:sp>
      <p:sp>
        <p:nvSpPr>
          <p:cNvPr id="69" name="TextBox 68"/>
          <p:cNvSpPr txBox="1"/>
          <p:nvPr/>
        </p:nvSpPr>
        <p:spPr>
          <a:xfrm>
            <a:off x="4502312" y="3804467"/>
            <a:ext cx="301660" cy="369332"/>
          </a:xfrm>
          <a:prstGeom prst="rect">
            <a:avLst/>
          </a:prstGeom>
          <a:noFill/>
        </p:spPr>
        <p:txBody>
          <a:bodyPr wrap="none" rtlCol="0">
            <a:spAutoFit/>
          </a:bodyPr>
          <a:lstStyle/>
          <a:p>
            <a:r>
              <a:rPr lang="en-US" dirty="0"/>
              <a:t>$</a:t>
            </a:r>
          </a:p>
        </p:txBody>
      </p:sp>
      <p:sp>
        <p:nvSpPr>
          <p:cNvPr id="70" name="TextBox 69"/>
          <p:cNvSpPr txBox="1"/>
          <p:nvPr/>
        </p:nvSpPr>
        <p:spPr>
          <a:xfrm>
            <a:off x="10023118" y="3324851"/>
            <a:ext cx="301660" cy="369332"/>
          </a:xfrm>
          <a:prstGeom prst="rect">
            <a:avLst/>
          </a:prstGeom>
          <a:noFill/>
        </p:spPr>
        <p:txBody>
          <a:bodyPr wrap="none" rtlCol="0">
            <a:spAutoFit/>
          </a:bodyPr>
          <a:lstStyle/>
          <a:p>
            <a:r>
              <a:rPr lang="en-US" dirty="0"/>
              <a:t>$</a:t>
            </a:r>
          </a:p>
        </p:txBody>
      </p:sp>
      <p:sp>
        <p:nvSpPr>
          <p:cNvPr id="71" name="TextBox 70"/>
          <p:cNvSpPr txBox="1"/>
          <p:nvPr/>
        </p:nvSpPr>
        <p:spPr>
          <a:xfrm>
            <a:off x="3133898" y="2955519"/>
            <a:ext cx="301660" cy="369332"/>
          </a:xfrm>
          <a:prstGeom prst="rect">
            <a:avLst/>
          </a:prstGeom>
          <a:noFill/>
        </p:spPr>
        <p:txBody>
          <a:bodyPr wrap="none" rtlCol="0">
            <a:spAutoFit/>
          </a:bodyPr>
          <a:lstStyle/>
          <a:p>
            <a:r>
              <a:rPr lang="en-US" dirty="0"/>
              <a:t>$</a:t>
            </a:r>
          </a:p>
        </p:txBody>
      </p:sp>
      <p:sp>
        <p:nvSpPr>
          <p:cNvPr id="72" name="TextBox 71"/>
          <p:cNvSpPr txBox="1"/>
          <p:nvPr/>
        </p:nvSpPr>
        <p:spPr>
          <a:xfrm>
            <a:off x="7590383" y="3324851"/>
            <a:ext cx="301660" cy="369332"/>
          </a:xfrm>
          <a:prstGeom prst="rect">
            <a:avLst/>
          </a:prstGeom>
          <a:noFill/>
        </p:spPr>
        <p:txBody>
          <a:bodyPr wrap="none" rtlCol="0">
            <a:spAutoFit/>
          </a:bodyPr>
          <a:lstStyle/>
          <a:p>
            <a:r>
              <a:rPr lang="en-US" dirty="0"/>
              <a:t>$</a:t>
            </a:r>
          </a:p>
        </p:txBody>
      </p:sp>
      <p:sp>
        <p:nvSpPr>
          <p:cNvPr id="73" name="TextBox 72"/>
          <p:cNvSpPr txBox="1"/>
          <p:nvPr/>
        </p:nvSpPr>
        <p:spPr>
          <a:xfrm>
            <a:off x="4962652" y="2586187"/>
            <a:ext cx="301660" cy="369332"/>
          </a:xfrm>
          <a:prstGeom prst="rect">
            <a:avLst/>
          </a:prstGeom>
          <a:noFill/>
        </p:spPr>
        <p:txBody>
          <a:bodyPr wrap="none" rtlCol="0">
            <a:spAutoFit/>
          </a:bodyPr>
          <a:lstStyle/>
          <a:p>
            <a:r>
              <a:rPr lang="en-US" dirty="0"/>
              <a:t>$</a:t>
            </a:r>
          </a:p>
        </p:txBody>
      </p:sp>
      <p:sp>
        <p:nvSpPr>
          <p:cNvPr id="74" name="TextBox 73"/>
          <p:cNvSpPr txBox="1"/>
          <p:nvPr/>
        </p:nvSpPr>
        <p:spPr>
          <a:xfrm>
            <a:off x="8896189" y="5208333"/>
            <a:ext cx="301660" cy="369332"/>
          </a:xfrm>
          <a:prstGeom prst="rect">
            <a:avLst/>
          </a:prstGeom>
          <a:noFill/>
        </p:spPr>
        <p:txBody>
          <a:bodyPr wrap="none" rtlCol="0">
            <a:spAutoFit/>
          </a:bodyPr>
          <a:lstStyle/>
          <a:p>
            <a:r>
              <a:rPr lang="en-US" dirty="0"/>
              <a:t>$</a:t>
            </a:r>
          </a:p>
        </p:txBody>
      </p:sp>
      <p:sp>
        <p:nvSpPr>
          <p:cNvPr id="75" name="TextBox 74"/>
          <p:cNvSpPr txBox="1"/>
          <p:nvPr/>
        </p:nvSpPr>
        <p:spPr>
          <a:xfrm>
            <a:off x="3706306" y="4630999"/>
            <a:ext cx="301660" cy="369332"/>
          </a:xfrm>
          <a:prstGeom prst="rect">
            <a:avLst/>
          </a:prstGeom>
          <a:noFill/>
        </p:spPr>
        <p:txBody>
          <a:bodyPr wrap="none" rtlCol="0">
            <a:spAutoFit/>
          </a:bodyPr>
          <a:lstStyle/>
          <a:p>
            <a:r>
              <a:rPr lang="en-US" dirty="0"/>
              <a:t>$</a:t>
            </a:r>
          </a:p>
        </p:txBody>
      </p:sp>
      <p:sp>
        <p:nvSpPr>
          <p:cNvPr id="76" name="TextBox 75"/>
          <p:cNvSpPr txBox="1"/>
          <p:nvPr/>
        </p:nvSpPr>
        <p:spPr>
          <a:xfrm>
            <a:off x="5870772" y="3804467"/>
            <a:ext cx="301660" cy="369332"/>
          </a:xfrm>
          <a:prstGeom prst="rect">
            <a:avLst/>
          </a:prstGeom>
          <a:noFill/>
        </p:spPr>
        <p:txBody>
          <a:bodyPr wrap="none" rtlCol="0">
            <a:spAutoFit/>
          </a:bodyPr>
          <a:lstStyle/>
          <a:p>
            <a:r>
              <a:rPr lang="en-US" dirty="0"/>
              <a:t>$</a:t>
            </a:r>
          </a:p>
        </p:txBody>
      </p:sp>
      <p:sp>
        <p:nvSpPr>
          <p:cNvPr id="77" name="TextBox 76"/>
          <p:cNvSpPr txBox="1"/>
          <p:nvPr/>
        </p:nvSpPr>
        <p:spPr>
          <a:xfrm>
            <a:off x="5264312" y="5730065"/>
            <a:ext cx="301660" cy="369332"/>
          </a:xfrm>
          <a:prstGeom prst="rect">
            <a:avLst/>
          </a:prstGeom>
          <a:noFill/>
        </p:spPr>
        <p:txBody>
          <a:bodyPr wrap="none" rtlCol="0">
            <a:spAutoFit/>
          </a:bodyPr>
          <a:lstStyle/>
          <a:p>
            <a:r>
              <a:rPr lang="en-US" dirty="0"/>
              <a:t>$</a:t>
            </a:r>
          </a:p>
        </p:txBody>
      </p:sp>
      <p:sp>
        <p:nvSpPr>
          <p:cNvPr id="78" name="TextBox 77"/>
          <p:cNvSpPr txBox="1"/>
          <p:nvPr/>
        </p:nvSpPr>
        <p:spPr>
          <a:xfrm>
            <a:off x="4351482" y="5360733"/>
            <a:ext cx="301660" cy="369332"/>
          </a:xfrm>
          <a:prstGeom prst="rect">
            <a:avLst/>
          </a:prstGeom>
          <a:noFill/>
        </p:spPr>
        <p:txBody>
          <a:bodyPr wrap="none" rtlCol="0">
            <a:spAutoFit/>
          </a:bodyPr>
          <a:lstStyle/>
          <a:p>
            <a:r>
              <a:rPr lang="en-US" dirty="0"/>
              <a:t>$</a:t>
            </a:r>
          </a:p>
        </p:txBody>
      </p:sp>
      <p:sp>
        <p:nvSpPr>
          <p:cNvPr id="79" name="TextBox 78"/>
          <p:cNvSpPr txBox="1"/>
          <p:nvPr/>
        </p:nvSpPr>
        <p:spPr>
          <a:xfrm>
            <a:off x="6026312" y="5328467"/>
            <a:ext cx="301660" cy="369332"/>
          </a:xfrm>
          <a:prstGeom prst="rect">
            <a:avLst/>
          </a:prstGeom>
          <a:noFill/>
        </p:spPr>
        <p:txBody>
          <a:bodyPr wrap="none" rtlCol="0">
            <a:spAutoFit/>
          </a:bodyPr>
          <a:lstStyle/>
          <a:p>
            <a:r>
              <a:rPr lang="en-US" dirty="0"/>
              <a:t>$</a:t>
            </a:r>
          </a:p>
        </p:txBody>
      </p:sp>
      <p:sp>
        <p:nvSpPr>
          <p:cNvPr id="81" name="TextBox 80"/>
          <p:cNvSpPr txBox="1"/>
          <p:nvPr/>
        </p:nvSpPr>
        <p:spPr>
          <a:xfrm>
            <a:off x="8010745" y="4261667"/>
            <a:ext cx="301660" cy="369332"/>
          </a:xfrm>
          <a:prstGeom prst="rect">
            <a:avLst/>
          </a:prstGeom>
          <a:noFill/>
        </p:spPr>
        <p:txBody>
          <a:bodyPr wrap="none" rtlCol="0">
            <a:spAutoFit/>
          </a:bodyPr>
          <a:lstStyle/>
          <a:p>
            <a:r>
              <a:rPr lang="en-US" dirty="0"/>
              <a:t>$</a:t>
            </a:r>
          </a:p>
        </p:txBody>
      </p:sp>
      <p:pic>
        <p:nvPicPr>
          <p:cNvPr id="3" name="Picture 2" descr="Screen Shot 2015-12-20 at 11.10.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847" y="3075653"/>
            <a:ext cx="3376880" cy="3416666"/>
          </a:xfrm>
          <a:prstGeom prst="rect">
            <a:avLst/>
          </a:prstGeom>
        </p:spPr>
      </p:pic>
    </p:spTree>
    <p:extLst>
      <p:ext uri="{BB962C8B-B14F-4D97-AF65-F5344CB8AC3E}">
        <p14:creationId xmlns:p14="http://schemas.microsoft.com/office/powerpoint/2010/main" val="157605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Aims</a:t>
            </a:r>
          </a:p>
        </p:txBody>
      </p:sp>
      <p:sp>
        <p:nvSpPr>
          <p:cNvPr id="3" name="Content Placeholder 2"/>
          <p:cNvSpPr>
            <a:spLocks noGrp="1"/>
          </p:cNvSpPr>
          <p:nvPr>
            <p:ph idx="1"/>
          </p:nvPr>
        </p:nvSpPr>
        <p:spPr/>
        <p:txBody>
          <a:bodyPr>
            <a:normAutofit/>
          </a:bodyPr>
          <a:lstStyle/>
          <a:p>
            <a:r>
              <a:rPr lang="en-US" dirty="0"/>
              <a:t>2-5 clearly stated goals that encapsulate the main point of the activity (do not overpromise)</a:t>
            </a:r>
          </a:p>
          <a:p>
            <a:r>
              <a:rPr lang="en-US" dirty="0"/>
              <a:t>Create a logical flow from one aim to the next</a:t>
            </a:r>
          </a:p>
          <a:p>
            <a:r>
              <a:rPr lang="en-US" dirty="0"/>
              <a:t>Each aim can have several interrelated experimental activities</a:t>
            </a:r>
          </a:p>
          <a:p>
            <a:r>
              <a:rPr lang="en-US" dirty="0"/>
              <a:t>Try to avoid describing the experimental approach</a:t>
            </a:r>
          </a:p>
          <a:p>
            <a:r>
              <a:rPr lang="en-US" dirty="0"/>
              <a:t>Use active verbs and avoid vague aims</a:t>
            </a:r>
          </a:p>
        </p:txBody>
      </p:sp>
    </p:spTree>
    <p:extLst>
      <p:ext uri="{BB962C8B-B14F-4D97-AF65-F5344CB8AC3E}">
        <p14:creationId xmlns:p14="http://schemas.microsoft.com/office/powerpoint/2010/main" val="44636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a:t>
            </a:r>
          </a:p>
        </p:txBody>
      </p:sp>
      <p:sp>
        <p:nvSpPr>
          <p:cNvPr id="3" name="Content Placeholder 2"/>
          <p:cNvSpPr>
            <a:spLocks noGrp="1"/>
          </p:cNvSpPr>
          <p:nvPr>
            <p:ph idx="1"/>
          </p:nvPr>
        </p:nvSpPr>
        <p:spPr/>
        <p:txBody>
          <a:bodyPr>
            <a:normAutofit/>
          </a:bodyPr>
          <a:lstStyle/>
          <a:p>
            <a:endParaRPr lang="en-US" dirty="0"/>
          </a:p>
          <a:p>
            <a:r>
              <a:rPr lang="en-US" dirty="0"/>
              <a:t>Statement of innovation/novelty</a:t>
            </a:r>
          </a:p>
          <a:p>
            <a:pPr lvl="1"/>
            <a:r>
              <a:rPr lang="en-US" dirty="0"/>
              <a:t>Novelty is one of the 5 key review criteria of NIH</a:t>
            </a:r>
          </a:p>
          <a:p>
            <a:r>
              <a:rPr lang="en-US" dirty="0"/>
              <a:t>What makes your project better than other approaches?</a:t>
            </a:r>
          </a:p>
          <a:p>
            <a:r>
              <a:rPr lang="en-US" dirty="0"/>
              <a:t>What specific expectations will be fulfilled by your proposal</a:t>
            </a:r>
          </a:p>
          <a:p>
            <a:r>
              <a:rPr lang="en-US" dirty="0"/>
              <a:t>What is the potential impact of the findings from your proposal</a:t>
            </a:r>
          </a:p>
          <a:p>
            <a:pPr lvl="1"/>
            <a:r>
              <a:rPr lang="en-US" dirty="0"/>
              <a:t>How your experimental results will fill the critical need</a:t>
            </a:r>
          </a:p>
          <a:p>
            <a:pPr lvl="1"/>
            <a:r>
              <a:rPr lang="en-US" dirty="0"/>
              <a:t>Must relate to area and mission of opening sentence</a:t>
            </a:r>
          </a:p>
          <a:p>
            <a:endParaRPr lang="en-US" dirty="0"/>
          </a:p>
        </p:txBody>
      </p:sp>
    </p:spTree>
    <p:extLst>
      <p:ext uri="{BB962C8B-B14F-4D97-AF65-F5344CB8AC3E}">
        <p14:creationId xmlns:p14="http://schemas.microsoft.com/office/powerpoint/2010/main" val="121184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5154" y="178886"/>
            <a:ext cx="7423421" cy="6924971"/>
          </a:xfrm>
          <a:prstGeom prst="rect">
            <a:avLst/>
          </a:prstGeom>
          <a:noFill/>
        </p:spPr>
        <p:txBody>
          <a:bodyPr wrap="square" rtlCol="0">
            <a:spAutoFit/>
          </a:bodyPr>
          <a:lstStyle/>
          <a:p>
            <a:pPr lvl="1" algn="ctr"/>
            <a:r>
              <a:rPr lang="en-US" sz="1200" b="1" u="sng" dirty="0"/>
              <a:t>Text components of your proposal:</a:t>
            </a:r>
          </a:p>
          <a:p>
            <a:r>
              <a:rPr lang="en-US" sz="1200" i="1" dirty="0">
                <a:solidFill>
                  <a:srgbClr val="3366FF"/>
                </a:solidFill>
              </a:rPr>
              <a:t>Hypothesis and specific </a:t>
            </a:r>
            <a:r>
              <a:rPr lang="en-US" sz="1200" i="1" dirty="0" err="1">
                <a:solidFill>
                  <a:srgbClr val="3366FF"/>
                </a:solidFill>
              </a:rPr>
              <a:t>aim(s</a:t>
            </a:r>
            <a:r>
              <a:rPr lang="en-US" sz="1200" i="1" dirty="0">
                <a:solidFill>
                  <a:srgbClr val="3366FF"/>
                </a:solidFill>
              </a:rPr>
              <a:t>)</a:t>
            </a:r>
          </a:p>
          <a:p>
            <a:pPr lvl="2"/>
            <a:r>
              <a:rPr lang="en-US" sz="1200" dirty="0"/>
              <a:t>State concisely the goals of the proposed research and summarize the expected </a:t>
            </a:r>
            <a:r>
              <a:rPr lang="en-US" sz="1200" dirty="0" err="1"/>
              <a:t>outcome(s</a:t>
            </a:r>
            <a:r>
              <a:rPr lang="en-US" sz="1200" dirty="0"/>
              <a:t>), including the impact that the results of the proposed research will exert on the research </a:t>
            </a:r>
            <a:r>
              <a:rPr lang="en-US" sz="1200" dirty="0" err="1"/>
              <a:t>field(s</a:t>
            </a:r>
            <a:r>
              <a:rPr lang="en-US" sz="1200" dirty="0"/>
              <a:t>) involved. </a:t>
            </a:r>
          </a:p>
          <a:p>
            <a:pPr lvl="2"/>
            <a:r>
              <a:rPr lang="en-US" sz="1200" dirty="0"/>
              <a:t>List succinctly the specific objectives of the research proposed, e.g., to test a stated hypothesis, create a novel design, solve a specific problem, challenge an existing paradigm or clinical practice, address a critical barrier to progress in the field, or develop new technology. </a:t>
            </a:r>
          </a:p>
          <a:p>
            <a:pPr lvl="2"/>
            <a:r>
              <a:rPr lang="en-US" sz="1200" dirty="0">
                <a:solidFill>
                  <a:srgbClr val="FF0000"/>
                </a:solidFill>
              </a:rPr>
              <a:t>Specific Aims are limited to one page. 	</a:t>
            </a:r>
          </a:p>
          <a:p>
            <a:pPr lvl="2"/>
            <a:endParaRPr lang="en-US" sz="1200" dirty="0"/>
          </a:p>
          <a:p>
            <a:r>
              <a:rPr lang="en-US" sz="1200" i="1" dirty="0">
                <a:solidFill>
                  <a:srgbClr val="3366FF"/>
                </a:solidFill>
              </a:rPr>
              <a:t>Research Strategy section sub-divided into three parts: Significance, Innovation, and Approach	</a:t>
            </a:r>
          </a:p>
          <a:p>
            <a:pPr lvl="1"/>
            <a:r>
              <a:rPr lang="en-US" sz="1200" i="1" dirty="0"/>
              <a:t>(a) Significance </a:t>
            </a:r>
          </a:p>
          <a:p>
            <a:pPr lvl="1"/>
            <a:r>
              <a:rPr lang="en-US" sz="1200" dirty="0"/>
              <a:t>• Explain the importance of the problem or critical barrier to progress in the field that the proposed project addresses. </a:t>
            </a:r>
          </a:p>
          <a:p>
            <a:pPr lvl="1"/>
            <a:r>
              <a:rPr lang="en-US" sz="1200" dirty="0"/>
              <a:t>• Explain how the proposed project will improve scientific knowledge, technical capability, and/or clinical practice in one or more broad fields. </a:t>
            </a:r>
          </a:p>
          <a:p>
            <a:pPr lvl="1"/>
            <a:r>
              <a:rPr lang="en-US" sz="1200" dirty="0"/>
              <a:t>• Describe how the concepts, methods, technologies, treatments, services, or preventative interventions that drive this field will be changed if the proposed aims are achieved. </a:t>
            </a:r>
          </a:p>
          <a:p>
            <a:pPr lvl="1"/>
            <a:r>
              <a:rPr lang="en-US" sz="1200" i="1" dirty="0"/>
              <a:t>(</a:t>
            </a:r>
            <a:r>
              <a:rPr lang="en-US" sz="1200" i="1" dirty="0" err="1"/>
              <a:t>b</a:t>
            </a:r>
            <a:r>
              <a:rPr lang="en-US" sz="1200" i="1" dirty="0"/>
              <a:t>) Innovation </a:t>
            </a:r>
          </a:p>
          <a:p>
            <a:pPr lvl="1"/>
            <a:r>
              <a:rPr lang="en-US" sz="1200" dirty="0"/>
              <a:t>• Explain how the application challenges and seeks to shift current research or clinical practice paradigms. </a:t>
            </a:r>
          </a:p>
          <a:p>
            <a:pPr lvl="1"/>
            <a:r>
              <a:rPr lang="en-US" sz="1200" dirty="0"/>
              <a:t>• Describe any novel theoretical concepts, approaches or methodologies, instrumentation or interventions to be developed or used, and any advantage over existing methodologies, instrumentation, or interventions. </a:t>
            </a:r>
          </a:p>
          <a:p>
            <a:pPr lvl="1"/>
            <a:r>
              <a:rPr lang="en-US" sz="1200" dirty="0"/>
              <a:t>• Explain any refinements, improvements, or new applications of theoretical concepts, approaches or methodologies, instrumentation, or interventions. </a:t>
            </a:r>
          </a:p>
          <a:p>
            <a:r>
              <a:rPr lang="en-US" sz="1200" dirty="0"/>
              <a:t>	</a:t>
            </a:r>
            <a:r>
              <a:rPr lang="en-US" sz="1200" i="1" dirty="0"/>
              <a:t>(</a:t>
            </a:r>
            <a:r>
              <a:rPr lang="en-US" sz="1200" i="1" dirty="0" err="1"/>
              <a:t>c</a:t>
            </a:r>
            <a:r>
              <a:rPr lang="en-US" sz="1200" i="1" dirty="0"/>
              <a:t>) Approach </a:t>
            </a:r>
          </a:p>
          <a:p>
            <a:pPr lvl="1"/>
            <a:r>
              <a:rPr lang="en-US" sz="1200" dirty="0"/>
              <a:t>• Describe the overall strategy, methodology, and analyses to be used to accomplish the specific aims of the project. Unless addressed separately in Item 15 (Resource Sharing Plan), include how the data will be collected, analyzed, and interpreted as well as any resource sharing plans as appropriate. </a:t>
            </a:r>
          </a:p>
          <a:p>
            <a:pPr lvl="1"/>
            <a:r>
              <a:rPr lang="en-US" sz="1200" dirty="0"/>
              <a:t>• Discuss potential problems, alternative strategies, and benchmarks for success anticipated to achieve the aims. </a:t>
            </a:r>
          </a:p>
          <a:p>
            <a:pPr lvl="1"/>
            <a:r>
              <a:rPr lang="en-US" sz="1200" dirty="0"/>
              <a:t>• If the project is in the early stages of development, describe any strategy to establish feasibility, and address the management of any high risk aspects of the proposed work. </a:t>
            </a:r>
          </a:p>
          <a:p>
            <a:pPr lvl="1"/>
            <a:r>
              <a:rPr lang="en-US" sz="1200" dirty="0"/>
              <a:t>• Point any procedures, situations, or materials that may be hazardous to personnel and precautions to be exercised. A full discussion on the use of Select Agents should appear in Item 11, below. </a:t>
            </a:r>
          </a:p>
          <a:p>
            <a:pPr lvl="1"/>
            <a:r>
              <a:rPr lang="en-US" sz="1200" dirty="0"/>
              <a:t>(the formal page limit by NIH is 12 pages for this section. </a:t>
            </a:r>
            <a:r>
              <a:rPr lang="en-US" sz="1200" dirty="0">
                <a:solidFill>
                  <a:srgbClr val="FF0000"/>
                </a:solidFill>
              </a:rPr>
              <a:t> Limit your writing to 10 pages for this section</a:t>
            </a:r>
          </a:p>
          <a:p>
            <a:r>
              <a:rPr lang="en-US" sz="1200" dirty="0"/>
              <a:t>	</a:t>
            </a:r>
          </a:p>
          <a:p>
            <a:endParaRPr lang="en-US" sz="1200" dirty="0"/>
          </a:p>
        </p:txBody>
      </p:sp>
    </p:spTree>
    <p:extLst>
      <p:ext uri="{BB962C8B-B14F-4D97-AF65-F5344CB8AC3E}">
        <p14:creationId xmlns:p14="http://schemas.microsoft.com/office/powerpoint/2010/main" val="107123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Peer review</a:t>
            </a:r>
          </a:p>
        </p:txBody>
      </p:sp>
      <p:sp>
        <p:nvSpPr>
          <p:cNvPr id="3" name="Content Placeholder 2"/>
          <p:cNvSpPr>
            <a:spLocks noGrp="1"/>
          </p:cNvSpPr>
          <p:nvPr>
            <p:ph idx="1"/>
          </p:nvPr>
        </p:nvSpPr>
        <p:spPr/>
        <p:txBody>
          <a:bodyPr>
            <a:normAutofit fontScale="47500" lnSpcReduction="20000"/>
          </a:bodyPr>
          <a:lstStyle/>
          <a:p>
            <a:r>
              <a:rPr lang="en-US" dirty="0"/>
              <a:t>Scoring system</a:t>
            </a:r>
          </a:p>
          <a:p>
            <a:r>
              <a:rPr lang="en-US" dirty="0"/>
              <a:t>The NIH grant application scoring system uses a 9-point scale </a:t>
            </a:r>
          </a:p>
          <a:p>
            <a:r>
              <a:rPr lang="en-US" dirty="0"/>
              <a:t>A score of 1 indicates an exceptionally strong application with essentially no weaknesses. </a:t>
            </a:r>
          </a:p>
          <a:p>
            <a:r>
              <a:rPr lang="en-US" dirty="0"/>
              <a:t>A score of 9 indicates an application with serious and substantive weaknesses with very few strengths; 5 is considered an average score </a:t>
            </a:r>
          </a:p>
          <a:p>
            <a:r>
              <a:rPr lang="en-US" dirty="0"/>
              <a:t>Ratings are in whole numbers only (no decimal ratings) </a:t>
            </a:r>
          </a:p>
          <a:p>
            <a:r>
              <a:rPr lang="en-US" dirty="0"/>
              <a:t>This scale is used by all eligible (without conflict of interest) SRG (Scientific </a:t>
            </a:r>
            <a:r>
              <a:rPr lang="en-US" dirty="0" err="1"/>
              <a:t>ReviewGroup</a:t>
            </a:r>
            <a:r>
              <a:rPr lang="en-US" dirty="0"/>
              <a:t>) members to provide an overall impact/priority score and for assigned reviewers to score (at least) five individual criteria (e.g.,</a:t>
            </a:r>
            <a:r>
              <a:rPr lang="en-US" b="1" i="1" u="sng" dirty="0"/>
              <a:t> Significance, </a:t>
            </a:r>
            <a:r>
              <a:rPr lang="en-US" b="1" i="1" u="sng" dirty="0" err="1"/>
              <a:t>Investigator(s</a:t>
            </a:r>
            <a:r>
              <a:rPr lang="en-US" b="1" i="1" u="sng" dirty="0"/>
              <a:t>), Innovation, Approach, Environment</a:t>
            </a:r>
            <a:r>
              <a:rPr lang="en-US" dirty="0"/>
              <a:t>)</a:t>
            </a:r>
          </a:p>
          <a:p>
            <a:r>
              <a:rPr lang="en-US" dirty="0"/>
              <a:t>For the impact/priority score rating, strengths and weaknesses across all of the review criteria should be </a:t>
            </a:r>
            <a:r>
              <a:rPr lang="en-US" dirty="0" err="1"/>
              <a:t>consideredoFor</a:t>
            </a:r>
            <a:r>
              <a:rPr lang="en-US" dirty="0"/>
              <a:t> each criterion rating, the strengths and weaknesses within that review criterion should be considered</a:t>
            </a:r>
          </a:p>
          <a:p>
            <a:r>
              <a:rPr lang="en-US" dirty="0"/>
              <a:t>Reviewers should consider not only the relative number of strengths and weaknesses noted, but also the importance of these strengths and weaknesses to the criteria or to the overall impact when determining a </a:t>
            </a:r>
            <a:r>
              <a:rPr lang="en-US" dirty="0" err="1"/>
              <a:t>scoreoFor</a:t>
            </a:r>
            <a:r>
              <a:rPr lang="en-US" dirty="0"/>
              <a:t> example, a major strength may outweigh many minor and correctable weaknesses</a:t>
            </a:r>
          </a:p>
          <a:p>
            <a:r>
              <a:rPr lang="en-US" dirty="0"/>
              <a:t>For information about using the critique template, see Critique Template Instructions •NIH expects that scores of 1 or 9 would be used less frequently than the other scores</a:t>
            </a:r>
          </a:p>
          <a:p>
            <a:pPr lvl="1"/>
            <a:r>
              <a:rPr lang="en-US" sz="3789" dirty="0">
                <a:hlinkClick r:id="rId2"/>
              </a:rPr>
              <a:t>http://grants.nih.gov/grants/peer/guidelines_general/scoring_system_and_procedure.pdf</a:t>
            </a:r>
            <a:endParaRPr lang="en-US" sz="3789" dirty="0"/>
          </a:p>
          <a:p>
            <a:pPr lvl="1"/>
            <a:endParaRPr lang="en-US" sz="3789" dirty="0"/>
          </a:p>
          <a:p>
            <a:pPr lvl="1"/>
            <a:r>
              <a:rPr lang="en-US" sz="3789" dirty="0"/>
              <a:t>http://</a:t>
            </a:r>
            <a:r>
              <a:rPr lang="en-US" sz="3789" dirty="0" err="1"/>
              <a:t>grants.nih.gov/grants/peer/reviewer_guidelines.htm</a:t>
            </a:r>
            <a:endParaRPr lang="en-US" sz="3789" dirty="0"/>
          </a:p>
        </p:txBody>
      </p:sp>
    </p:spTree>
    <p:extLst>
      <p:ext uri="{BB962C8B-B14F-4D97-AF65-F5344CB8AC3E}">
        <p14:creationId xmlns:p14="http://schemas.microsoft.com/office/powerpoint/2010/main" val="331851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a:lstStyle/>
          <a:p>
            <a:r>
              <a:rPr lang="en-US" dirty="0"/>
              <a:t>Keep track of your citations: </a:t>
            </a:r>
            <a:r>
              <a:rPr lang="en-US" dirty="0" err="1"/>
              <a:t>Refworks</a:t>
            </a:r>
            <a:r>
              <a:rPr lang="en-US" dirty="0"/>
              <a:t>, Endnote, etc.</a:t>
            </a:r>
          </a:p>
          <a:p>
            <a:pPr lvl="1"/>
            <a:r>
              <a:rPr lang="en-US" sz="1800" dirty="0">
                <a:hlinkClick r:id="rId2"/>
              </a:rPr>
              <a:t>https://software.uconn.edu/software/?licenseSelect=University+Licensed&amp;affiliationSelect=Student</a:t>
            </a:r>
            <a:endParaRPr lang="en-US" sz="1800" dirty="0"/>
          </a:p>
          <a:p>
            <a:pPr lvl="1"/>
            <a:r>
              <a:rPr lang="en-US" sz="1800" dirty="0">
                <a:hlinkClick r:id="rId3"/>
              </a:rPr>
              <a:t>http://www.endnote.com/</a:t>
            </a:r>
            <a:endParaRPr lang="en-US" sz="1800" dirty="0"/>
          </a:p>
          <a:p>
            <a:r>
              <a:rPr lang="en-US" sz="2200" dirty="0"/>
              <a:t>Know your funding agency’s existing funding of similar topics</a:t>
            </a:r>
          </a:p>
          <a:p>
            <a:pPr lvl="1"/>
            <a:r>
              <a:rPr lang="en-US" sz="1800" dirty="0"/>
              <a:t>NIH Reporter: http://</a:t>
            </a:r>
            <a:r>
              <a:rPr lang="en-US" sz="1800" dirty="0" err="1"/>
              <a:t>projectreporter.nih.gov/reporter.cfm</a:t>
            </a:r>
            <a:endParaRPr lang="en-US" sz="1800" dirty="0"/>
          </a:p>
          <a:p>
            <a:r>
              <a:rPr lang="en-US" sz="2200" dirty="0"/>
              <a:t>Know about </a:t>
            </a:r>
            <a:r>
              <a:rPr lang="en-US" sz="2200" dirty="0" err="1"/>
              <a:t>RFAs</a:t>
            </a:r>
            <a:r>
              <a:rPr lang="en-US" sz="2200" dirty="0"/>
              <a:t> </a:t>
            </a:r>
          </a:p>
          <a:p>
            <a:pPr lvl="1"/>
            <a:r>
              <a:rPr lang="en-US" sz="1800" dirty="0"/>
              <a:t>NIH: </a:t>
            </a:r>
            <a:r>
              <a:rPr lang="en-US" sz="1800" dirty="0">
                <a:hlinkClick r:id="rId4"/>
              </a:rPr>
              <a:t>http://grants.nih.gov/grants/guide/</a:t>
            </a:r>
            <a:endParaRPr lang="en-US" sz="1800" dirty="0"/>
          </a:p>
          <a:p>
            <a:pPr lvl="1"/>
            <a:r>
              <a:rPr lang="en-US" sz="1800" dirty="0"/>
              <a:t>NSF: http://</a:t>
            </a:r>
            <a:r>
              <a:rPr lang="en-US" sz="1800" dirty="0" err="1"/>
              <a:t>www.nsf.gov</a:t>
            </a:r>
            <a:r>
              <a:rPr lang="en-US" sz="1800" dirty="0"/>
              <a:t>/funding/</a:t>
            </a:r>
          </a:p>
        </p:txBody>
      </p:sp>
    </p:spTree>
    <p:extLst>
      <p:ext uri="{BB962C8B-B14F-4D97-AF65-F5344CB8AC3E}">
        <p14:creationId xmlns:p14="http://schemas.microsoft.com/office/powerpoint/2010/main" val="412127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information resources	</a:t>
            </a:r>
          </a:p>
        </p:txBody>
      </p:sp>
      <p:sp>
        <p:nvSpPr>
          <p:cNvPr id="3" name="Content Placeholder 2"/>
          <p:cNvSpPr>
            <a:spLocks noGrp="1"/>
          </p:cNvSpPr>
          <p:nvPr>
            <p:ph idx="1"/>
          </p:nvPr>
        </p:nvSpPr>
        <p:spPr/>
        <p:txBody>
          <a:bodyPr/>
          <a:lstStyle/>
          <a:p>
            <a:r>
              <a:rPr lang="en-US" dirty="0"/>
              <a:t>Mouse bioinformatics</a:t>
            </a:r>
          </a:p>
          <a:p>
            <a:pPr lvl="1"/>
            <a:r>
              <a:rPr lang="en-US" dirty="0">
                <a:hlinkClick r:id="rId2"/>
              </a:rPr>
              <a:t>http://www.informatics.jax.org/</a:t>
            </a:r>
            <a:endParaRPr lang="en-US" dirty="0"/>
          </a:p>
          <a:p>
            <a:pPr marL="342900" lvl="1" indent="-342900">
              <a:buFont typeface="Arial"/>
              <a:buChar char="•"/>
            </a:pPr>
            <a:r>
              <a:rPr lang="en-US" dirty="0"/>
              <a:t>Online </a:t>
            </a:r>
            <a:r>
              <a:rPr lang="en-US" dirty="0" err="1"/>
              <a:t>mendelian</a:t>
            </a:r>
            <a:r>
              <a:rPr lang="en-US" dirty="0"/>
              <a:t> inheritance in man			</a:t>
            </a:r>
            <a:r>
              <a:rPr lang="en-US" dirty="0">
                <a:hlinkClick r:id="rId3"/>
              </a:rPr>
              <a:t>http://www.ncbi.nlm.nih.gov/omim</a:t>
            </a:r>
            <a:endParaRPr lang="en-US" dirty="0"/>
          </a:p>
          <a:p>
            <a:pPr marL="342900" lvl="1" indent="-342900">
              <a:buFont typeface="Arial"/>
              <a:buChar char="•"/>
            </a:pPr>
            <a:r>
              <a:rPr lang="en-US" dirty="0"/>
              <a:t>Miscellaneous useful links</a:t>
            </a:r>
          </a:p>
          <a:p>
            <a:pPr marL="742950" lvl="2" indent="-342900"/>
            <a:r>
              <a:rPr lang="en-US" dirty="0"/>
              <a:t>http://</a:t>
            </a:r>
            <a:r>
              <a:rPr lang="en-US" dirty="0" err="1"/>
              <a:t>lynes.uconn.edu/Lynes_Lab/Links.html</a:t>
            </a:r>
            <a:endParaRPr lang="en-US" dirty="0"/>
          </a:p>
          <a:p>
            <a:endParaRPr lang="en-US" dirty="0"/>
          </a:p>
        </p:txBody>
      </p:sp>
    </p:spTree>
    <p:extLst>
      <p:ext uri="{BB962C8B-B14F-4D97-AF65-F5344CB8AC3E}">
        <p14:creationId xmlns:p14="http://schemas.microsoft.com/office/powerpoint/2010/main" val="197843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Grant proposal for this class</a:t>
            </a:r>
          </a:p>
        </p:txBody>
      </p:sp>
      <p:sp>
        <p:nvSpPr>
          <p:cNvPr id="3" name="Content Placeholder 2"/>
          <p:cNvSpPr>
            <a:spLocks noGrp="1"/>
          </p:cNvSpPr>
          <p:nvPr>
            <p:ph idx="1"/>
          </p:nvPr>
        </p:nvSpPr>
        <p:spPr/>
        <p:txBody>
          <a:bodyPr>
            <a:normAutofit/>
          </a:bodyPr>
          <a:lstStyle/>
          <a:p>
            <a:r>
              <a:rPr lang="en-US" dirty="0"/>
              <a:t>1 specific aim (1 page)</a:t>
            </a:r>
          </a:p>
          <a:p>
            <a:r>
              <a:rPr lang="en-US" dirty="0"/>
              <a:t>Plus 10 pages to cover the other sections</a:t>
            </a:r>
          </a:p>
          <a:p>
            <a:r>
              <a:rPr lang="en-US" dirty="0"/>
              <a:t>Plus references</a:t>
            </a:r>
          </a:p>
          <a:p>
            <a:r>
              <a:rPr lang="en-US" dirty="0"/>
              <a:t>Note: there are many other components of the grant application that you will not be required to produce:</a:t>
            </a:r>
          </a:p>
          <a:p>
            <a:pPr lvl="1"/>
            <a:r>
              <a:rPr lang="en-US" dirty="0" err="1"/>
              <a:t>Biosketch</a:t>
            </a:r>
            <a:r>
              <a:rPr lang="en-US" dirty="0"/>
              <a:t>, facilities and resources, budget, etc</a:t>
            </a:r>
          </a:p>
          <a:p>
            <a:pPr lvl="2"/>
            <a:r>
              <a:rPr lang="en-US" dirty="0">
                <a:hlinkClick r:id="rId2"/>
              </a:rPr>
              <a:t>http://grants.nih.gov/grants/funding/phs398/phs398.html</a:t>
            </a:r>
            <a:r>
              <a:rPr lang="en-US" dirty="0"/>
              <a:t> is the location of these forms </a:t>
            </a:r>
          </a:p>
          <a:p>
            <a:endParaRPr lang="en-US" dirty="0"/>
          </a:p>
        </p:txBody>
      </p:sp>
    </p:spTree>
    <p:extLst>
      <p:ext uri="{BB962C8B-B14F-4D97-AF65-F5344CB8AC3E}">
        <p14:creationId xmlns:p14="http://schemas.microsoft.com/office/powerpoint/2010/main" val="57178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NIH programs you may be interested in exploring</a:t>
            </a:r>
          </a:p>
        </p:txBody>
      </p:sp>
      <p:sp>
        <p:nvSpPr>
          <p:cNvPr id="3" name="Content Placeholder 2"/>
          <p:cNvSpPr>
            <a:spLocks noGrp="1"/>
          </p:cNvSpPr>
          <p:nvPr>
            <p:ph idx="1"/>
          </p:nvPr>
        </p:nvSpPr>
        <p:spPr/>
        <p:txBody>
          <a:bodyPr>
            <a:normAutofit fontScale="62500" lnSpcReduction="20000"/>
          </a:bodyPr>
          <a:lstStyle/>
          <a:p>
            <a:r>
              <a:rPr lang="en-US" dirty="0"/>
              <a:t>General NIH grant page  https://</a:t>
            </a:r>
            <a:r>
              <a:rPr lang="en-US" dirty="0" err="1"/>
              <a:t>grants.nih.gov</a:t>
            </a:r>
            <a:r>
              <a:rPr lang="en-US" dirty="0"/>
              <a:t>/grants/</a:t>
            </a:r>
            <a:r>
              <a:rPr lang="en-US" dirty="0" err="1"/>
              <a:t>oer.htm</a:t>
            </a:r>
            <a:endParaRPr lang="en-US" dirty="0"/>
          </a:p>
          <a:p>
            <a:r>
              <a:rPr lang="en-US" dirty="0"/>
              <a:t>Early/new investigator support</a:t>
            </a:r>
          </a:p>
          <a:p>
            <a:pPr lvl="1"/>
            <a:r>
              <a:rPr lang="en-US" dirty="0">
                <a:hlinkClick r:id="rId2"/>
              </a:rPr>
              <a:t>http://grants.nih.gov/grants/new_investigators/index.htm</a:t>
            </a:r>
            <a:endParaRPr lang="en-US" dirty="0"/>
          </a:p>
          <a:p>
            <a:pPr lvl="1"/>
            <a:r>
              <a:rPr lang="en-US" dirty="0"/>
              <a:t>Pathway to Independence Award-Research Phase (R00)</a:t>
            </a:r>
          </a:p>
          <a:p>
            <a:pPr lvl="1"/>
            <a:r>
              <a:rPr lang="en-US" dirty="0"/>
              <a:t>Small Grant (R03)</a:t>
            </a:r>
          </a:p>
          <a:p>
            <a:pPr lvl="1"/>
            <a:r>
              <a:rPr lang="en-US" dirty="0"/>
              <a:t>Academic Research Enhancement Award (R15)</a:t>
            </a:r>
          </a:p>
          <a:p>
            <a:pPr lvl="1"/>
            <a:r>
              <a:rPr lang="en-US" dirty="0"/>
              <a:t>Exploratory/Developmental Grant (R21)</a:t>
            </a:r>
          </a:p>
          <a:p>
            <a:pPr lvl="1"/>
            <a:r>
              <a:rPr lang="en-US" dirty="0"/>
              <a:t>Research Education Grants (R25, R90, RL9, RL5)</a:t>
            </a:r>
          </a:p>
          <a:p>
            <a:pPr lvl="1"/>
            <a:r>
              <a:rPr lang="en-US" dirty="0"/>
              <a:t>Clinical Trial Planning Grant (R34)</a:t>
            </a:r>
          </a:p>
          <a:p>
            <a:pPr lvl="1"/>
            <a:r>
              <a:rPr lang="en-US" dirty="0"/>
              <a:t>Dissertation Award (R36)</a:t>
            </a:r>
          </a:p>
          <a:p>
            <a:pPr lvl="1"/>
            <a:r>
              <a:rPr lang="en-US" dirty="0"/>
              <a:t>Small Business Technology Transfer Grant-Phase I (R41, UT1)</a:t>
            </a:r>
          </a:p>
          <a:p>
            <a:pPr lvl="1"/>
            <a:r>
              <a:rPr lang="en-US" dirty="0"/>
              <a:t>Small Business Innovation Research Grant-Phase I (R43,  U43)</a:t>
            </a:r>
          </a:p>
          <a:p>
            <a:pPr lvl="1"/>
            <a:r>
              <a:rPr lang="en-US" dirty="0"/>
              <a:t>Shannon Award (R55)</a:t>
            </a:r>
          </a:p>
          <a:p>
            <a:pPr lvl="1"/>
            <a:r>
              <a:rPr lang="en-US" dirty="0"/>
              <a:t>NIH High Priority, Short-Term Project Award (R56)</a:t>
            </a:r>
          </a:p>
          <a:p>
            <a:pPr lvl="1"/>
            <a:r>
              <a:rPr lang="en-US" dirty="0"/>
              <a:t>Competitive Research Pilot Projects (SC2, SC3)</a:t>
            </a:r>
          </a:p>
          <a:p>
            <a:pPr lvl="1"/>
            <a:r>
              <a:rPr lang="en-US" dirty="0"/>
              <a:t>Resource Access Award (X01)</a:t>
            </a:r>
          </a:p>
          <a:p>
            <a:pPr lvl="1"/>
            <a:endParaRPr lang="en-US" dirty="0"/>
          </a:p>
          <a:p>
            <a:r>
              <a:rPr lang="en-US" dirty="0"/>
              <a:t>Career awards (K99, </a:t>
            </a:r>
            <a:r>
              <a:rPr lang="en-US" dirty="0" err="1"/>
              <a:t>etc</a:t>
            </a:r>
            <a:r>
              <a:rPr lang="en-US" dirty="0"/>
              <a:t>) https://</a:t>
            </a:r>
            <a:r>
              <a:rPr lang="en-US" dirty="0" err="1"/>
              <a:t>researchtraining.nih.gov</a:t>
            </a:r>
            <a:r>
              <a:rPr lang="en-US" dirty="0"/>
              <a:t>/programs/career-development</a:t>
            </a:r>
          </a:p>
          <a:p>
            <a:pPr lvl="1"/>
            <a:endParaRPr lang="en-US" dirty="0"/>
          </a:p>
          <a:p>
            <a:endParaRPr lang="en-US" dirty="0"/>
          </a:p>
          <a:p>
            <a:pPr lvl="1"/>
            <a:endParaRPr lang="en-US" dirty="0"/>
          </a:p>
        </p:txBody>
      </p:sp>
    </p:spTree>
    <p:extLst>
      <p:ext uri="{BB962C8B-B14F-4D97-AF65-F5344CB8AC3E}">
        <p14:creationId xmlns:p14="http://schemas.microsoft.com/office/powerpoint/2010/main" val="345341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3" name="Content Placeholder 2"/>
          <p:cNvSpPr>
            <a:spLocks noGrp="1"/>
          </p:cNvSpPr>
          <p:nvPr>
            <p:ph idx="1"/>
          </p:nvPr>
        </p:nvSpPr>
        <p:spPr/>
        <p:txBody>
          <a:bodyPr/>
          <a:lstStyle/>
          <a:p>
            <a:r>
              <a:rPr lang="en-US" dirty="0"/>
              <a:t>(next is HSP </a:t>
            </a:r>
            <a:r>
              <a:rPr lang="en-US"/>
              <a:t>biology slide set)</a:t>
            </a:r>
          </a:p>
        </p:txBody>
      </p:sp>
    </p:spTree>
    <p:extLst>
      <p:ext uri="{BB962C8B-B14F-4D97-AF65-F5344CB8AC3E}">
        <p14:creationId xmlns:p14="http://schemas.microsoft.com/office/powerpoint/2010/main" val="23706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9747" y="2680108"/>
            <a:ext cx="7504884" cy="1477328"/>
          </a:xfrm>
          <a:prstGeom prst="rect">
            <a:avLst/>
          </a:prstGeom>
          <a:noFill/>
        </p:spPr>
        <p:txBody>
          <a:bodyPr wrap="square" rtlCol="0">
            <a:spAutoFit/>
          </a:bodyPr>
          <a:lstStyle/>
          <a:p>
            <a:r>
              <a:rPr lang="en-US" dirty="0"/>
              <a:t>A theory predicts events in general terms, while a hypothesis makes a specific prediction about a specified set of circumstances.</a:t>
            </a:r>
          </a:p>
          <a:p>
            <a:endParaRPr lang="en-US" dirty="0"/>
          </a:p>
          <a:p>
            <a:r>
              <a:rPr lang="en-US" dirty="0"/>
              <a:t>A theory has been extensively tested and is generally accepted, while a hypothesis is a speculative guess that has yet to be tested.</a:t>
            </a:r>
          </a:p>
        </p:txBody>
      </p:sp>
      <p:sp>
        <p:nvSpPr>
          <p:cNvPr id="6" name="TextBox 5"/>
          <p:cNvSpPr txBox="1"/>
          <p:nvPr/>
        </p:nvSpPr>
        <p:spPr>
          <a:xfrm>
            <a:off x="3509541" y="783031"/>
            <a:ext cx="5498320" cy="830997"/>
          </a:xfrm>
          <a:prstGeom prst="rect">
            <a:avLst/>
          </a:prstGeom>
          <a:noFill/>
        </p:spPr>
        <p:txBody>
          <a:bodyPr wrap="none" rtlCol="0">
            <a:spAutoFit/>
          </a:bodyPr>
          <a:lstStyle/>
          <a:p>
            <a:r>
              <a:rPr lang="en-US" sz="4800" dirty="0"/>
              <a:t>Theory </a:t>
            </a:r>
            <a:r>
              <a:rPr lang="en-US" sz="4800" dirty="0" err="1"/>
              <a:t>vs</a:t>
            </a:r>
            <a:r>
              <a:rPr lang="en-US" sz="4800" dirty="0"/>
              <a:t> Hypothesis</a:t>
            </a:r>
          </a:p>
        </p:txBody>
      </p:sp>
      <p:sp>
        <p:nvSpPr>
          <p:cNvPr id="7" name="Rectangle 6"/>
          <p:cNvSpPr/>
          <p:nvPr/>
        </p:nvSpPr>
        <p:spPr>
          <a:xfrm>
            <a:off x="6096000" y="6596390"/>
            <a:ext cx="4572000" cy="261610"/>
          </a:xfrm>
          <a:prstGeom prst="rect">
            <a:avLst/>
          </a:prstGeom>
        </p:spPr>
        <p:txBody>
          <a:bodyPr>
            <a:spAutoFit/>
          </a:bodyPr>
          <a:lstStyle/>
          <a:p>
            <a:r>
              <a:rPr lang="en-US" sz="1100" dirty="0"/>
              <a:t>http://psychology.about.com/od/researchmethods/ss/expdesintro_2.htm</a:t>
            </a:r>
          </a:p>
        </p:txBody>
      </p:sp>
    </p:spTree>
    <p:extLst>
      <p:ext uri="{BB962C8B-B14F-4D97-AF65-F5344CB8AC3E}">
        <p14:creationId xmlns:p14="http://schemas.microsoft.com/office/powerpoint/2010/main" val="356431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“MAGIC” an acronym describing the goals of persuasive research.</a:t>
            </a:r>
            <a:endParaRPr lang="en-US" dirty="0"/>
          </a:p>
        </p:txBody>
      </p:sp>
      <p:sp>
        <p:nvSpPr>
          <p:cNvPr id="3" name="Content Placeholder 2"/>
          <p:cNvSpPr>
            <a:spLocks noGrp="1"/>
          </p:cNvSpPr>
          <p:nvPr>
            <p:ph idx="1"/>
          </p:nvPr>
        </p:nvSpPr>
        <p:spPr/>
        <p:txBody>
          <a:bodyPr>
            <a:normAutofit fontScale="62500" lnSpcReduction="20000"/>
          </a:bodyPr>
          <a:lstStyle/>
          <a:p>
            <a:pPr>
              <a:buNone/>
            </a:pPr>
            <a:endParaRPr lang="en-US" dirty="0">
              <a:latin typeface="Arial"/>
              <a:cs typeface="Arial"/>
            </a:endParaRPr>
          </a:p>
          <a:p>
            <a:r>
              <a:rPr lang="en-US" b="1" u="sng" dirty="0">
                <a:latin typeface="Arial"/>
                <a:cs typeface="Arial"/>
              </a:rPr>
              <a:t>M</a:t>
            </a:r>
            <a:r>
              <a:rPr lang="en-US" dirty="0">
                <a:latin typeface="Arial"/>
                <a:cs typeface="Arial"/>
              </a:rPr>
              <a:t>agnitude, or the degree of empirical support for the claim made by the data</a:t>
            </a:r>
          </a:p>
          <a:p>
            <a:pPr>
              <a:buNone/>
            </a:pPr>
            <a:r>
              <a:rPr lang="en-US" dirty="0">
                <a:latin typeface="Arial"/>
                <a:cs typeface="Arial"/>
              </a:rPr>
              <a:t> </a:t>
            </a:r>
          </a:p>
          <a:p>
            <a:r>
              <a:rPr lang="en-US" b="1" u="sng" dirty="0">
                <a:latin typeface="Arial"/>
                <a:cs typeface="Arial"/>
              </a:rPr>
              <a:t>A</a:t>
            </a:r>
            <a:r>
              <a:rPr lang="en-US" dirty="0">
                <a:latin typeface="Arial"/>
                <a:cs typeface="Arial"/>
              </a:rPr>
              <a:t>rticulation, or the level of detail provided by the results</a:t>
            </a:r>
          </a:p>
          <a:p>
            <a:pPr>
              <a:buNone/>
            </a:pPr>
            <a:endParaRPr lang="en-US" dirty="0">
              <a:latin typeface="Arial"/>
              <a:cs typeface="Arial"/>
            </a:endParaRPr>
          </a:p>
          <a:p>
            <a:r>
              <a:rPr lang="en-US" b="1" u="sng" dirty="0">
                <a:latin typeface="Arial"/>
                <a:cs typeface="Arial"/>
              </a:rPr>
              <a:t>G</a:t>
            </a:r>
            <a:r>
              <a:rPr lang="en-US" dirty="0">
                <a:latin typeface="Arial"/>
                <a:cs typeface="Arial"/>
              </a:rPr>
              <a:t>enerality, or the degree to which the results apply to a broadly defined population</a:t>
            </a:r>
          </a:p>
          <a:p>
            <a:pPr>
              <a:buNone/>
            </a:pPr>
            <a:endParaRPr lang="en-US" dirty="0">
              <a:latin typeface="Arial"/>
              <a:cs typeface="Arial"/>
            </a:endParaRPr>
          </a:p>
          <a:p>
            <a:r>
              <a:rPr lang="en-US" b="1" u="sng" dirty="0">
                <a:latin typeface="Arial"/>
                <a:cs typeface="Arial"/>
              </a:rPr>
              <a:t>I</a:t>
            </a:r>
            <a:r>
              <a:rPr lang="en-US" dirty="0">
                <a:latin typeface="Arial"/>
                <a:cs typeface="Arial"/>
              </a:rPr>
              <a:t>nterestingness, which involves both the importance of the issue being investigated and the data’s ability to change existing beliefs</a:t>
            </a:r>
          </a:p>
          <a:p>
            <a:pPr>
              <a:buNone/>
            </a:pPr>
            <a:endParaRPr lang="en-US" dirty="0">
              <a:latin typeface="Arial"/>
              <a:cs typeface="Arial"/>
            </a:endParaRPr>
          </a:p>
          <a:p>
            <a:r>
              <a:rPr lang="en-US" b="1" u="sng" dirty="0">
                <a:latin typeface="Arial"/>
                <a:cs typeface="Arial"/>
              </a:rPr>
              <a:t>C</a:t>
            </a:r>
            <a:r>
              <a:rPr lang="en-US" dirty="0">
                <a:latin typeface="Arial"/>
                <a:cs typeface="Arial"/>
              </a:rPr>
              <a:t>redibility, which arises out of sound theory and method.</a:t>
            </a:r>
          </a:p>
          <a:p>
            <a:endParaRPr lang="en-US" i="1" dirty="0"/>
          </a:p>
          <a:p>
            <a:pPr>
              <a:buNone/>
            </a:pPr>
            <a:r>
              <a:rPr lang="en-US" i="1" dirty="0"/>
              <a:t>						--From:</a:t>
            </a:r>
            <a:r>
              <a:rPr lang="en-US" dirty="0"/>
              <a:t> </a:t>
            </a:r>
            <a:r>
              <a:rPr lang="en-US" i="1" dirty="0"/>
              <a:t>Statistics as Principled Argument, Robert Abelson</a:t>
            </a:r>
            <a:endParaRPr lang="en-US" dirty="0"/>
          </a:p>
        </p:txBody>
      </p:sp>
    </p:spTree>
    <p:extLst>
      <p:ext uri="{BB962C8B-B14F-4D97-AF65-F5344CB8AC3E}">
        <p14:creationId xmlns:p14="http://schemas.microsoft.com/office/powerpoint/2010/main" val="109051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4164" y="1166842"/>
            <a:ext cx="8076324" cy="4524316"/>
          </a:xfrm>
          <a:prstGeom prst="rect">
            <a:avLst/>
          </a:prstGeom>
        </p:spPr>
        <p:txBody>
          <a:bodyPr wrap="square">
            <a:spAutoFit/>
          </a:bodyPr>
          <a:lstStyle/>
          <a:p>
            <a:endParaRPr lang="en-US" dirty="0"/>
          </a:p>
          <a:p>
            <a:endParaRPr lang="en-US" dirty="0"/>
          </a:p>
          <a:p>
            <a:r>
              <a:rPr lang="en-US" dirty="0"/>
              <a:t>This is how you will address your hypothesis or provide a solution to a critical need</a:t>
            </a:r>
          </a:p>
          <a:p>
            <a:endParaRPr lang="en-US" dirty="0"/>
          </a:p>
          <a:p>
            <a:r>
              <a:rPr lang="en-US" dirty="0"/>
              <a:t>Your goal is to focus the reviewers attention on main points of your project in ~1 page</a:t>
            </a:r>
          </a:p>
          <a:p>
            <a:endParaRPr lang="en-US" dirty="0"/>
          </a:p>
          <a:p>
            <a:r>
              <a:rPr lang="en-US" dirty="0"/>
              <a:t>This page should summarize:</a:t>
            </a:r>
          </a:p>
          <a:p>
            <a:pPr lvl="1"/>
            <a:r>
              <a:rPr lang="en-US" i="1" dirty="0"/>
              <a:t>Introduction –Definition of Problem/Critical Need</a:t>
            </a:r>
          </a:p>
          <a:p>
            <a:pPr lvl="1"/>
            <a:r>
              <a:rPr lang="en-US" i="1" dirty="0"/>
              <a:t>Proposed Solution -Your Objectives &amp; Rationale</a:t>
            </a:r>
          </a:p>
          <a:p>
            <a:pPr lvl="1"/>
            <a:r>
              <a:rPr lang="en-US" i="1" dirty="0"/>
              <a:t>Specific Aims -Steps to addressing critical need</a:t>
            </a:r>
          </a:p>
          <a:p>
            <a:pPr lvl="1"/>
            <a:r>
              <a:rPr lang="en-US" i="1" dirty="0"/>
              <a:t>Significance –Novelty, Expectations &amp; Impact</a:t>
            </a:r>
          </a:p>
          <a:p>
            <a:pPr lvl="1"/>
            <a:endParaRPr lang="en-US" i="1" dirty="0"/>
          </a:p>
          <a:p>
            <a:pPr lvl="1"/>
            <a:endParaRPr lang="en-US" i="1" dirty="0"/>
          </a:p>
          <a:p>
            <a:r>
              <a:rPr lang="en-US" dirty="0"/>
              <a:t>Most reviewers will have decided on fundability by the end of the Specific Aims, and will then look in the body of the text for reasons to support their conclusions.</a:t>
            </a:r>
          </a:p>
        </p:txBody>
      </p:sp>
      <p:sp>
        <p:nvSpPr>
          <p:cNvPr id="5" name="TextBox 4"/>
          <p:cNvSpPr txBox="1"/>
          <p:nvPr/>
        </p:nvSpPr>
        <p:spPr>
          <a:xfrm>
            <a:off x="3169674" y="626097"/>
            <a:ext cx="6214880" cy="861774"/>
          </a:xfrm>
          <a:prstGeom prst="rect">
            <a:avLst/>
          </a:prstGeom>
          <a:noFill/>
        </p:spPr>
        <p:txBody>
          <a:bodyPr wrap="none" rtlCol="0">
            <a:spAutoFit/>
          </a:bodyPr>
          <a:lstStyle/>
          <a:p>
            <a:r>
              <a:rPr lang="en-US" sz="3200" cap="small" dirty="0"/>
              <a:t>1 page describing your “Specific Aims”</a:t>
            </a:r>
          </a:p>
          <a:p>
            <a:endParaRPr lang="en-US" dirty="0"/>
          </a:p>
        </p:txBody>
      </p:sp>
    </p:spTree>
    <p:extLst>
      <p:ext uri="{BB962C8B-B14F-4D97-AF65-F5344CB8AC3E}">
        <p14:creationId xmlns:p14="http://schemas.microsoft.com/office/powerpoint/2010/main" val="417801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sentences</a:t>
            </a:r>
          </a:p>
        </p:txBody>
      </p:sp>
      <p:sp>
        <p:nvSpPr>
          <p:cNvPr id="3" name="Content Placeholder 2"/>
          <p:cNvSpPr>
            <a:spLocks noGrp="1"/>
          </p:cNvSpPr>
          <p:nvPr>
            <p:ph idx="1"/>
          </p:nvPr>
        </p:nvSpPr>
        <p:spPr>
          <a:xfrm>
            <a:off x="1981200" y="1600201"/>
            <a:ext cx="8229600" cy="3202860"/>
          </a:xfrm>
        </p:spPr>
        <p:txBody>
          <a:bodyPr/>
          <a:lstStyle/>
          <a:p>
            <a:r>
              <a:rPr lang="en-US" dirty="0"/>
              <a:t>Indicate what the grant is about</a:t>
            </a:r>
          </a:p>
          <a:p>
            <a:r>
              <a:rPr lang="en-US" dirty="0"/>
              <a:t>Connect grant goals to those of the funding agency</a:t>
            </a:r>
          </a:p>
          <a:p>
            <a:pPr lvl="1"/>
            <a:r>
              <a:rPr lang="en-US" dirty="0"/>
              <a:t>You should be familiar with </a:t>
            </a:r>
            <a:r>
              <a:rPr lang="en-US" dirty="0" err="1"/>
              <a:t>RFA’s</a:t>
            </a:r>
            <a:r>
              <a:rPr lang="en-US" dirty="0"/>
              <a:t> and </a:t>
            </a:r>
            <a:r>
              <a:rPr lang="en-US" dirty="0" err="1"/>
              <a:t>RFPs</a:t>
            </a:r>
            <a:r>
              <a:rPr lang="en-US" dirty="0"/>
              <a:t> as well as with the NIH “Roadmap”</a:t>
            </a:r>
          </a:p>
          <a:p>
            <a:pPr lvl="2"/>
            <a:r>
              <a:rPr lang="en-US" dirty="0">
                <a:hlinkClick r:id="rId2"/>
              </a:rPr>
              <a:t>http://commonfund.nih.gov/index.aspx</a:t>
            </a:r>
            <a:r>
              <a:rPr lang="en-US" dirty="0"/>
              <a:t>	</a:t>
            </a:r>
          </a:p>
        </p:txBody>
      </p:sp>
      <p:sp>
        <p:nvSpPr>
          <p:cNvPr id="4" name="TextBox 3"/>
          <p:cNvSpPr txBox="1"/>
          <p:nvPr/>
        </p:nvSpPr>
        <p:spPr>
          <a:xfrm>
            <a:off x="1981200" y="5508803"/>
            <a:ext cx="3980026" cy="1046440"/>
          </a:xfrm>
          <a:prstGeom prst="rect">
            <a:avLst/>
          </a:prstGeom>
          <a:noFill/>
        </p:spPr>
        <p:txBody>
          <a:bodyPr wrap="square" rtlCol="0">
            <a:spAutoFit/>
          </a:bodyPr>
          <a:lstStyle/>
          <a:p>
            <a:r>
              <a:rPr lang="en-US" sz="1600" b="1" dirty="0"/>
              <a:t>Option A: </a:t>
            </a:r>
            <a:r>
              <a:rPr lang="en-US" sz="1600" dirty="0"/>
              <a:t>Lung cancer is the leading cause of cancer deaths among both men and women in the US.</a:t>
            </a:r>
          </a:p>
          <a:p>
            <a:endParaRPr lang="en-US" sz="1400" b="1" dirty="0"/>
          </a:p>
        </p:txBody>
      </p:sp>
      <p:sp>
        <p:nvSpPr>
          <p:cNvPr id="5" name="TextBox 4"/>
          <p:cNvSpPr txBox="1"/>
          <p:nvPr/>
        </p:nvSpPr>
        <p:spPr>
          <a:xfrm>
            <a:off x="6485472" y="5416471"/>
            <a:ext cx="3858167" cy="1323439"/>
          </a:xfrm>
          <a:prstGeom prst="rect">
            <a:avLst/>
          </a:prstGeom>
          <a:noFill/>
        </p:spPr>
        <p:txBody>
          <a:bodyPr wrap="square" rtlCol="0">
            <a:spAutoFit/>
          </a:bodyPr>
          <a:lstStyle/>
          <a:p>
            <a:r>
              <a:rPr lang="en-US" sz="1600" b="1" dirty="0"/>
              <a:t>Option B:</a:t>
            </a:r>
            <a:r>
              <a:rPr lang="en-US" sz="1600" dirty="0"/>
              <a:t> Failure to identify regional lymph node metastases in the 40,000 US patients/yr with surgically </a:t>
            </a:r>
            <a:r>
              <a:rPr lang="en-US" sz="1600" dirty="0" err="1"/>
              <a:t>resected</a:t>
            </a:r>
            <a:r>
              <a:rPr lang="en-US" sz="1600" dirty="0"/>
              <a:t> lung cancer is associated with a 3-fold increase in recurrence and decreased overall survival.</a:t>
            </a:r>
          </a:p>
        </p:txBody>
      </p:sp>
      <p:sp>
        <p:nvSpPr>
          <p:cNvPr id="6" name="TextBox 5"/>
          <p:cNvSpPr txBox="1"/>
          <p:nvPr/>
        </p:nvSpPr>
        <p:spPr>
          <a:xfrm>
            <a:off x="2045953" y="4862473"/>
            <a:ext cx="9144000" cy="646331"/>
          </a:xfrm>
          <a:prstGeom prst="rect">
            <a:avLst/>
          </a:prstGeom>
          <a:noFill/>
        </p:spPr>
        <p:txBody>
          <a:bodyPr wrap="square" rtlCol="0">
            <a:spAutoFit/>
          </a:bodyPr>
          <a:lstStyle/>
          <a:p>
            <a:r>
              <a:rPr lang="en-US" b="1" dirty="0"/>
              <a:t>Focus of grant:</a:t>
            </a:r>
            <a:r>
              <a:rPr lang="en-US" dirty="0"/>
              <a:t> To identify lymph node metastases in patients with </a:t>
            </a:r>
            <a:r>
              <a:rPr lang="en-US" dirty="0" err="1"/>
              <a:t>resectable</a:t>
            </a:r>
            <a:r>
              <a:rPr lang="en-US" dirty="0"/>
              <a:t> lung cancer</a:t>
            </a:r>
          </a:p>
          <a:p>
            <a:endParaRPr lang="en-US" dirty="0"/>
          </a:p>
        </p:txBody>
      </p:sp>
    </p:spTree>
    <p:extLst>
      <p:ext uri="{BB962C8B-B14F-4D97-AF65-F5344CB8AC3E}">
        <p14:creationId xmlns:p14="http://schemas.microsoft.com/office/powerpoint/2010/main" val="241836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Introduction</a:t>
            </a:r>
          </a:p>
        </p:txBody>
      </p:sp>
      <p:sp>
        <p:nvSpPr>
          <p:cNvPr id="3" name="Content Placeholder 2"/>
          <p:cNvSpPr>
            <a:spLocks noGrp="1"/>
          </p:cNvSpPr>
          <p:nvPr>
            <p:ph idx="1"/>
          </p:nvPr>
        </p:nvSpPr>
        <p:spPr/>
        <p:txBody>
          <a:bodyPr/>
          <a:lstStyle/>
          <a:p>
            <a:endParaRPr lang="en-US" dirty="0"/>
          </a:p>
          <a:p>
            <a:r>
              <a:rPr lang="en-US" dirty="0"/>
              <a:t>Present the critical facts that a reviewer must know to appreciate the proposal</a:t>
            </a:r>
          </a:p>
          <a:p>
            <a:r>
              <a:rPr lang="en-US" dirty="0"/>
              <a:t>Demonstrate that grant addresses a critical problem that MUST be solved</a:t>
            </a:r>
          </a:p>
          <a:p>
            <a:r>
              <a:rPr lang="en-US" dirty="0"/>
              <a:t>Explain why the grant is important to the mission of the funding agency</a:t>
            </a:r>
          </a:p>
          <a:p>
            <a:endParaRPr lang="en-US" dirty="0"/>
          </a:p>
        </p:txBody>
      </p:sp>
    </p:spTree>
    <p:extLst>
      <p:ext uri="{BB962C8B-B14F-4D97-AF65-F5344CB8AC3E}">
        <p14:creationId xmlns:p14="http://schemas.microsoft.com/office/powerpoint/2010/main" val="76054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What are your objectives?</a:t>
            </a:r>
          </a:p>
        </p:txBody>
      </p:sp>
      <p:sp>
        <p:nvSpPr>
          <p:cNvPr id="3" name="Content Placeholder 2"/>
          <p:cNvSpPr>
            <a:spLocks noGrp="1"/>
          </p:cNvSpPr>
          <p:nvPr>
            <p:ph idx="1"/>
          </p:nvPr>
        </p:nvSpPr>
        <p:spPr/>
        <p:txBody>
          <a:bodyPr>
            <a:normAutofit/>
          </a:bodyPr>
          <a:lstStyle/>
          <a:p>
            <a:endParaRPr lang="en-US" dirty="0"/>
          </a:p>
          <a:p>
            <a:r>
              <a:rPr lang="en-US" dirty="0"/>
              <a:t>Your experiments must have well-defined end-points and should follow a specific plan for accomplishing objectives</a:t>
            </a:r>
          </a:p>
          <a:p>
            <a:r>
              <a:rPr lang="en-US" dirty="0"/>
              <a:t>If you test a hypothesis –you must predict the outcomes both if your experiment is correct and if it is not (“anticipated outcomes, potential pitfalls, and alternative approaches”)</a:t>
            </a:r>
          </a:p>
          <a:p>
            <a:r>
              <a:rPr lang="en-US" dirty="0"/>
              <a:t>Have realistic objectives</a:t>
            </a:r>
          </a:p>
          <a:p>
            <a:pPr lvl="1"/>
            <a:r>
              <a:rPr lang="en-US" dirty="0"/>
              <a:t>“Cure </a:t>
            </a:r>
            <a:r>
              <a:rPr lang="en-US" dirty="0" err="1"/>
              <a:t>cancer”vs</a:t>
            </a:r>
            <a:r>
              <a:rPr lang="en-US" dirty="0"/>
              <a:t>. “identify the role played by myeloid derived suppressor cells in the progression of leukemia”</a:t>
            </a:r>
          </a:p>
          <a:p>
            <a:endParaRPr lang="en-US" dirty="0"/>
          </a:p>
        </p:txBody>
      </p:sp>
    </p:spTree>
    <p:extLst>
      <p:ext uri="{BB962C8B-B14F-4D97-AF65-F5344CB8AC3E}">
        <p14:creationId xmlns:p14="http://schemas.microsoft.com/office/powerpoint/2010/main" val="247111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a:t>
            </a:r>
          </a:p>
        </p:txBody>
      </p:sp>
      <p:sp>
        <p:nvSpPr>
          <p:cNvPr id="3" name="Content Placeholder 2"/>
          <p:cNvSpPr>
            <a:spLocks noGrp="1"/>
          </p:cNvSpPr>
          <p:nvPr>
            <p:ph idx="1"/>
          </p:nvPr>
        </p:nvSpPr>
        <p:spPr/>
        <p:txBody>
          <a:bodyPr/>
          <a:lstStyle/>
          <a:p>
            <a:endParaRPr lang="en-US" dirty="0"/>
          </a:p>
          <a:p>
            <a:r>
              <a:rPr lang="en-US" dirty="0"/>
              <a:t>What is importance of this project?</a:t>
            </a:r>
          </a:p>
          <a:p>
            <a:pPr lvl="1"/>
            <a:r>
              <a:rPr lang="en-US" dirty="0"/>
              <a:t>How will funding this project produce change in society/medicine/human health, etc?</a:t>
            </a:r>
          </a:p>
          <a:p>
            <a:r>
              <a:rPr lang="en-US" dirty="0"/>
              <a:t>How does this relate to the institute mission?</a:t>
            </a:r>
          </a:p>
          <a:p>
            <a:endParaRPr lang="en-US" dirty="0"/>
          </a:p>
        </p:txBody>
      </p:sp>
    </p:spTree>
    <p:extLst>
      <p:ext uri="{BB962C8B-B14F-4D97-AF65-F5344CB8AC3E}">
        <p14:creationId xmlns:p14="http://schemas.microsoft.com/office/powerpoint/2010/main" val="175176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Investigators</a:t>
            </a:r>
          </a:p>
        </p:txBody>
      </p:sp>
      <p:sp>
        <p:nvSpPr>
          <p:cNvPr id="3" name="Content Placeholder 2"/>
          <p:cNvSpPr>
            <a:spLocks noGrp="1"/>
          </p:cNvSpPr>
          <p:nvPr>
            <p:ph idx="1"/>
          </p:nvPr>
        </p:nvSpPr>
        <p:spPr/>
        <p:txBody>
          <a:bodyPr/>
          <a:lstStyle/>
          <a:p>
            <a:r>
              <a:rPr lang="en-US" dirty="0"/>
              <a:t>How does your expertise make you the best qualified to do this research?</a:t>
            </a:r>
          </a:p>
          <a:p>
            <a:pPr lvl="1"/>
            <a:r>
              <a:rPr lang="en-US" dirty="0"/>
              <a:t>This is an important consideration when</a:t>
            </a:r>
          </a:p>
          <a:p>
            <a:pPr lvl="2"/>
            <a:r>
              <a:rPr lang="en-US" dirty="0"/>
              <a:t>Identifying projects</a:t>
            </a:r>
          </a:p>
          <a:p>
            <a:pPr lvl="2"/>
            <a:r>
              <a:rPr lang="en-US" dirty="0"/>
              <a:t>Selecting collaborators to supplement your expertise</a:t>
            </a:r>
          </a:p>
          <a:p>
            <a:pPr lvl="2"/>
            <a:r>
              <a:rPr lang="en-US" dirty="0"/>
              <a:t>Choosing training paths (e.g. will your </a:t>
            </a:r>
            <a:r>
              <a:rPr lang="en-US" dirty="0" err="1"/>
              <a:t>postdoc</a:t>
            </a:r>
            <a:r>
              <a:rPr lang="en-US" dirty="0"/>
              <a:t> mentor let you take some of your project with you when you go on to an independent position)</a:t>
            </a:r>
          </a:p>
        </p:txBody>
      </p:sp>
    </p:spTree>
    <p:extLst>
      <p:ext uri="{BB962C8B-B14F-4D97-AF65-F5344CB8AC3E}">
        <p14:creationId xmlns:p14="http://schemas.microsoft.com/office/powerpoint/2010/main" val="189166575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00AE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2508</TotalTime>
  <Words>1474</Words>
  <Application>Microsoft Macintosh PowerPoint</Application>
  <PresentationFormat>Widescreen</PresentationFormat>
  <Paragraphs>235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Grantsmanship</vt:lpstr>
      <vt:lpstr>PowerPoint Presentation</vt:lpstr>
      <vt:lpstr>“MAGIC” an acronym describing the goals of persuasive research.</vt:lpstr>
      <vt:lpstr>PowerPoint Presentation</vt:lpstr>
      <vt:lpstr>First sentences</vt:lpstr>
      <vt:lpstr> Introduction</vt:lpstr>
      <vt:lpstr> What are your objectives?</vt:lpstr>
      <vt:lpstr>Rationale</vt:lpstr>
      <vt:lpstr>Investigators</vt:lpstr>
      <vt:lpstr>Specific Aims</vt:lpstr>
      <vt:lpstr>Significance</vt:lpstr>
      <vt:lpstr>PowerPoint Presentation</vt:lpstr>
      <vt:lpstr>NIH Peer review</vt:lpstr>
      <vt:lpstr>Resources  </vt:lpstr>
      <vt:lpstr>Online information resources </vt:lpstr>
      <vt:lpstr>Your Grant proposal for this class</vt:lpstr>
      <vt:lpstr>NIH programs you may be interested in exploring</vt:lpstr>
      <vt:lpstr>end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Lynes</dc:creator>
  <cp:lastModifiedBy>Michael Lynes</cp:lastModifiedBy>
  <cp:revision>4</cp:revision>
  <dcterms:created xsi:type="dcterms:W3CDTF">2020-02-19T20:36:59Z</dcterms:created>
  <dcterms:modified xsi:type="dcterms:W3CDTF">2020-02-21T16:31:47Z</dcterms:modified>
</cp:coreProperties>
</file>