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312" r:id="rId19"/>
    <p:sldId id="274" r:id="rId20"/>
    <p:sldId id="290" r:id="rId21"/>
    <p:sldId id="286" r:id="rId22"/>
    <p:sldId id="287" r:id="rId23"/>
    <p:sldId id="289" r:id="rId24"/>
    <p:sldId id="288" r:id="rId25"/>
    <p:sldId id="285" r:id="rId26"/>
    <p:sldId id="275" r:id="rId27"/>
    <p:sldId id="283" r:id="rId28"/>
    <p:sldId id="284" r:id="rId29"/>
    <p:sldId id="276" r:id="rId30"/>
    <p:sldId id="277" r:id="rId31"/>
    <p:sldId id="278" r:id="rId32"/>
    <p:sldId id="279" r:id="rId33"/>
    <p:sldId id="291" r:id="rId34"/>
    <p:sldId id="292" r:id="rId35"/>
    <p:sldId id="293" r:id="rId36"/>
    <p:sldId id="294" r:id="rId37"/>
    <p:sldId id="295" r:id="rId38"/>
    <p:sldId id="280" r:id="rId39"/>
    <p:sldId id="281" r:id="rId40"/>
    <p:sldId id="308" r:id="rId41"/>
    <p:sldId id="309" r:id="rId42"/>
    <p:sldId id="310" r:id="rId43"/>
    <p:sldId id="311" r:id="rId44"/>
    <p:sldId id="302" r:id="rId45"/>
    <p:sldId id="282" r:id="rId46"/>
    <p:sldId id="296" r:id="rId47"/>
    <p:sldId id="297" r:id="rId48"/>
    <p:sldId id="303" r:id="rId49"/>
    <p:sldId id="304" r:id="rId50"/>
    <p:sldId id="305"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9" d="100"/>
          <a:sy n="49" d="100"/>
        </p:scale>
        <p:origin x="-63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89EB66-A069-FD4B-87E3-F46C65571CC9}" type="datetimeFigureOut">
              <a:rPr lang="en-US" smtClean="0"/>
              <a:t>1/27/16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9ECF56-C464-BC40-A2B9-E7DEE19087E1}" type="slidenum">
              <a:rPr lang="en-US" smtClean="0"/>
              <a:t>‹#›</a:t>
            </a:fld>
            <a:endParaRPr lang="en-US"/>
          </a:p>
        </p:txBody>
      </p:sp>
    </p:spTree>
    <p:extLst>
      <p:ext uri="{BB962C8B-B14F-4D97-AF65-F5344CB8AC3E}">
        <p14:creationId xmlns:p14="http://schemas.microsoft.com/office/powerpoint/2010/main" val="5293589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F82A733-B07A-3D44-9DFF-4FF40BFE926C}" type="slidenum">
              <a:rPr lang="en-US"/>
              <a:pPr/>
              <a:t>20</a:t>
            </a:fld>
            <a:endParaRPr lang="en-US"/>
          </a:p>
        </p:txBody>
      </p:sp>
      <p:sp>
        <p:nvSpPr>
          <p:cNvPr id="4097" name="Text Box 1"/>
          <p:cNvSpPr txBox="1">
            <a:spLocks noGrp="1" noRot="1" noChangeAspect="1" noChangeArrowheads="1"/>
          </p:cNvSpPr>
          <p:nvPr>
            <p:ph type="sldImg"/>
          </p:nvPr>
        </p:nvSpPr>
        <p:spPr bwMode="auto">
          <a:xfrm>
            <a:off x="1116387" y="640773"/>
            <a:ext cx="3973886" cy="316489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098" name="Text Box 2"/>
          <p:cNvSpPr txBox="1">
            <a:spLocks noGrp="1" noChangeArrowheads="1"/>
          </p:cNvSpPr>
          <p:nvPr>
            <p:ph type="body" idx="1"/>
          </p:nvPr>
        </p:nvSpPr>
        <p:spPr bwMode="auto">
          <a:xfrm>
            <a:off x="620527" y="4009159"/>
            <a:ext cx="4965606" cy="37984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7915" rIns="0" bIns="0"/>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pPr>
            <a:r>
              <a:rPr lang="en-US" sz="900">
                <a:latin typeface="Arial Unicode MS" charset="0"/>
                <a:cs typeface="Arial Unicode MS" charset="0"/>
              </a:rPr>
              <a:t>Figure 1. Diagram of the Life of a Protein. Translation of messenger RNA (mRNA) occurs on the ribosome (1). Folding of the nascent polypeptide begins, assisted by chaperones (2). The polypeptide proceeds to post-translational folding (3). The new protein is correctly folded into its tertiary structure (4). Some proteins are translocated into organelles, such as mitochondria (5). Unfolded and misfolded polypeptides aggrgate (6) and precipitate in an inclusion body (7). Unfolded or partially folded polypeptides are freed from the aggregates by chaperones (8) and refolded (4) or degraded in the proteasome (9). Red arrows denote the pathway toward folding. The black dashed arrow denotes the pathway toward unfolding and aggregation initiated by cell stressors. The green arrow denotes the pathway toward degradation. The pathway from step 8 to step 4 is very active in protein-misfolding disorders and offers a convenient target for devising therapeutic strategies based on the administration of chaperones or chaperone genes.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6B3335C-686A-A948-8509-96DB01300BCD}" type="slidenum">
              <a:rPr lang="en-US"/>
              <a:pPr/>
              <a:t>21</a:t>
            </a:fld>
            <a:endParaRPr lang="en-US"/>
          </a:p>
        </p:txBody>
      </p:sp>
      <p:sp>
        <p:nvSpPr>
          <p:cNvPr id="4097" name="Text Box 1"/>
          <p:cNvSpPr txBox="1">
            <a:spLocks noGrp="1" noRot="1" noChangeAspect="1" noChangeArrowheads="1"/>
          </p:cNvSpPr>
          <p:nvPr>
            <p:ph type="sldImg"/>
          </p:nvPr>
        </p:nvSpPr>
        <p:spPr bwMode="auto">
          <a:xfrm>
            <a:off x="993775" y="641350"/>
            <a:ext cx="4217988" cy="31638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098" name="Text Box 2"/>
          <p:cNvSpPr txBox="1">
            <a:spLocks noGrp="1" noChangeArrowheads="1"/>
          </p:cNvSpPr>
          <p:nvPr>
            <p:ph type="body" idx="1"/>
          </p:nvPr>
        </p:nvSpPr>
        <p:spPr bwMode="auto">
          <a:xfrm>
            <a:off x="620527" y="4009159"/>
            <a:ext cx="4965606" cy="37984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tIns="15830" anchor="ctr"/>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marL="193749" indent="-192324">
              <a:lnSpc>
                <a:spcPct val="93000"/>
              </a:lnSpc>
              <a:spcBef>
                <a:spcPct val="0"/>
              </a:spcBef>
            </a:pPr>
            <a:endParaRPr lang="en-US" sz="1800">
              <a:latin typeface="Arial" charset="0"/>
              <a:cs typeface="IPAMincho"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5DDF12D-F79C-4742-A98A-ADFB1945FD08}" type="slidenum">
              <a:rPr lang="en-US"/>
              <a:pPr/>
              <a:t>22</a:t>
            </a:fld>
            <a:endParaRPr lang="en-US"/>
          </a:p>
        </p:txBody>
      </p:sp>
      <p:sp>
        <p:nvSpPr>
          <p:cNvPr id="4097" name="Text Box 1"/>
          <p:cNvSpPr txBox="1">
            <a:spLocks noGrp="1" noRot="1" noChangeAspect="1" noChangeArrowheads="1"/>
          </p:cNvSpPr>
          <p:nvPr>
            <p:ph type="sldImg"/>
          </p:nvPr>
        </p:nvSpPr>
        <p:spPr bwMode="auto">
          <a:xfrm>
            <a:off x="993775" y="641350"/>
            <a:ext cx="4217988" cy="31638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098" name="Text Box 2"/>
          <p:cNvSpPr txBox="1">
            <a:spLocks noGrp="1" noChangeArrowheads="1"/>
          </p:cNvSpPr>
          <p:nvPr>
            <p:ph type="body" idx="1"/>
          </p:nvPr>
        </p:nvSpPr>
        <p:spPr bwMode="auto">
          <a:xfrm>
            <a:off x="620527" y="4009159"/>
            <a:ext cx="4965606" cy="37984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tIns="15830" anchor="ctr"/>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marL="193749" indent="-192324">
              <a:lnSpc>
                <a:spcPct val="93000"/>
              </a:lnSpc>
              <a:spcBef>
                <a:spcPct val="0"/>
              </a:spcBef>
            </a:pPr>
            <a:endParaRPr lang="en-US" sz="1800">
              <a:latin typeface="Arial" charset="0"/>
              <a:cs typeface="IPAMincho"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2289655-095C-8E4A-BE7E-03690346684D}" type="slidenum">
              <a:rPr lang="en-US"/>
              <a:pPr/>
              <a:t>23</a:t>
            </a:fld>
            <a:endParaRPr lang="en-US"/>
          </a:p>
        </p:txBody>
      </p:sp>
      <p:sp>
        <p:nvSpPr>
          <p:cNvPr id="4097" name="Text Box 1"/>
          <p:cNvSpPr txBox="1">
            <a:spLocks noGrp="1" noRot="1" noChangeAspect="1" noChangeArrowheads="1"/>
          </p:cNvSpPr>
          <p:nvPr>
            <p:ph type="sldImg"/>
          </p:nvPr>
        </p:nvSpPr>
        <p:spPr bwMode="auto">
          <a:xfrm>
            <a:off x="993775" y="641350"/>
            <a:ext cx="4217988" cy="31638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098" name="Text Box 2"/>
          <p:cNvSpPr txBox="1">
            <a:spLocks noGrp="1" noChangeArrowheads="1"/>
          </p:cNvSpPr>
          <p:nvPr>
            <p:ph type="body" idx="1"/>
          </p:nvPr>
        </p:nvSpPr>
        <p:spPr bwMode="auto">
          <a:xfrm>
            <a:off x="620527" y="4009159"/>
            <a:ext cx="4965606" cy="37984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tIns="15830" anchor="ctr"/>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marL="193749" indent="-192324">
              <a:lnSpc>
                <a:spcPct val="93000"/>
              </a:lnSpc>
              <a:spcBef>
                <a:spcPct val="0"/>
              </a:spcBef>
            </a:pPr>
            <a:endParaRPr lang="en-US" sz="1800">
              <a:latin typeface="Arial" charset="0"/>
              <a:cs typeface="IPAMincho"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C46D490-AAAF-D240-BD7C-EDE065825474}" type="slidenum">
              <a:rPr lang="en-US"/>
              <a:pPr/>
              <a:t>24</a:t>
            </a:fld>
            <a:endParaRPr lang="en-US"/>
          </a:p>
        </p:txBody>
      </p:sp>
      <p:sp>
        <p:nvSpPr>
          <p:cNvPr id="4097" name="Text Box 1"/>
          <p:cNvSpPr txBox="1">
            <a:spLocks noGrp="1" noRot="1" noChangeAspect="1" noChangeArrowheads="1"/>
          </p:cNvSpPr>
          <p:nvPr>
            <p:ph type="sldImg"/>
          </p:nvPr>
        </p:nvSpPr>
        <p:spPr bwMode="auto">
          <a:xfrm>
            <a:off x="993775" y="641350"/>
            <a:ext cx="4217988" cy="31638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098" name="Text Box 2"/>
          <p:cNvSpPr txBox="1">
            <a:spLocks noGrp="1" noChangeArrowheads="1"/>
          </p:cNvSpPr>
          <p:nvPr>
            <p:ph type="body" idx="1"/>
          </p:nvPr>
        </p:nvSpPr>
        <p:spPr bwMode="auto">
          <a:xfrm>
            <a:off x="620527" y="4009159"/>
            <a:ext cx="4965606" cy="37984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tIns="15830" anchor="ctr"/>
          <a:lstStyle>
            <a:lvl1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marL="193749" indent="-192324">
              <a:lnSpc>
                <a:spcPct val="93000"/>
              </a:lnSpc>
              <a:spcBef>
                <a:spcPct val="0"/>
              </a:spcBef>
            </a:pPr>
            <a:endParaRPr lang="en-US" sz="1800">
              <a:latin typeface="Arial" charset="0"/>
              <a:cs typeface="IPAMincho"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DF62FC-C40F-F544-9B1A-A8BAAE9468CA}" type="datetimeFigureOut">
              <a:rPr lang="en-US" smtClean="0"/>
              <a:t>1/27/16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9B933-1D8E-1C4B-B836-CBAB27CE8C83}" type="slidenum">
              <a:rPr lang="en-US" smtClean="0"/>
              <a:t>‹#›</a:t>
            </a:fld>
            <a:endParaRPr lang="en-US"/>
          </a:p>
        </p:txBody>
      </p:sp>
    </p:spTree>
    <p:extLst>
      <p:ext uri="{BB962C8B-B14F-4D97-AF65-F5344CB8AC3E}">
        <p14:creationId xmlns:p14="http://schemas.microsoft.com/office/powerpoint/2010/main" val="1462806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DF62FC-C40F-F544-9B1A-A8BAAE9468CA}" type="datetimeFigureOut">
              <a:rPr lang="en-US" smtClean="0"/>
              <a:t>1/27/16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9B933-1D8E-1C4B-B836-CBAB27CE8C83}" type="slidenum">
              <a:rPr lang="en-US" smtClean="0"/>
              <a:t>‹#›</a:t>
            </a:fld>
            <a:endParaRPr lang="en-US"/>
          </a:p>
        </p:txBody>
      </p:sp>
    </p:spTree>
    <p:extLst>
      <p:ext uri="{BB962C8B-B14F-4D97-AF65-F5344CB8AC3E}">
        <p14:creationId xmlns:p14="http://schemas.microsoft.com/office/powerpoint/2010/main" val="1504445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DF62FC-C40F-F544-9B1A-A8BAAE9468CA}" type="datetimeFigureOut">
              <a:rPr lang="en-US" smtClean="0"/>
              <a:t>1/27/16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9B933-1D8E-1C4B-B836-CBAB27CE8C83}" type="slidenum">
              <a:rPr lang="en-US" smtClean="0"/>
              <a:t>‹#›</a:t>
            </a:fld>
            <a:endParaRPr lang="en-US"/>
          </a:p>
        </p:txBody>
      </p:sp>
    </p:spTree>
    <p:extLst>
      <p:ext uri="{BB962C8B-B14F-4D97-AF65-F5344CB8AC3E}">
        <p14:creationId xmlns:p14="http://schemas.microsoft.com/office/powerpoint/2010/main" val="3144833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45088" y="2017713"/>
            <a:ext cx="3810000" cy="4114800"/>
          </a:xfrm>
        </p:spPr>
        <p:txBody>
          <a:bodyPr/>
          <a:lstStyle/>
          <a:p>
            <a:endParaRPr lang="en-US"/>
          </a:p>
        </p:txBody>
      </p:sp>
      <p:sp>
        <p:nvSpPr>
          <p:cNvPr id="5" name="Date Placeholder 4"/>
          <p:cNvSpPr>
            <a:spLocks noGrp="1"/>
          </p:cNvSpPr>
          <p:nvPr>
            <p:ph type="dt" sz="half" idx="10"/>
          </p:nvPr>
        </p:nvSpPr>
        <p:spPr>
          <a:xfrm>
            <a:off x="914400" y="63246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324600"/>
            <a:ext cx="1905000" cy="457200"/>
          </a:xfrm>
        </p:spPr>
        <p:txBody>
          <a:bodyPr/>
          <a:lstStyle>
            <a:lvl1pPr>
              <a:defRPr/>
            </a:lvl1pPr>
          </a:lstStyle>
          <a:p>
            <a:fld id="{AFE6B9FB-03BC-EA46-A317-FD7910FBAC9B}" type="slidenum">
              <a:rPr lang="en-US"/>
              <a:pPr/>
              <a:t>‹#›</a:t>
            </a:fld>
            <a:endParaRPr lang="en-US"/>
          </a:p>
        </p:txBody>
      </p:sp>
    </p:spTree>
    <p:extLst>
      <p:ext uri="{BB962C8B-B14F-4D97-AF65-F5344CB8AC3E}">
        <p14:creationId xmlns:p14="http://schemas.microsoft.com/office/powerpoint/2010/main" val="1098387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468747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DF62FC-C40F-F544-9B1A-A8BAAE9468CA}" type="datetimeFigureOut">
              <a:rPr lang="en-US" smtClean="0"/>
              <a:t>1/27/16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9B933-1D8E-1C4B-B836-CBAB27CE8C83}" type="slidenum">
              <a:rPr lang="en-US" smtClean="0"/>
              <a:t>‹#›</a:t>
            </a:fld>
            <a:endParaRPr lang="en-US"/>
          </a:p>
        </p:txBody>
      </p:sp>
    </p:spTree>
    <p:extLst>
      <p:ext uri="{BB962C8B-B14F-4D97-AF65-F5344CB8AC3E}">
        <p14:creationId xmlns:p14="http://schemas.microsoft.com/office/powerpoint/2010/main" val="95889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DF62FC-C40F-F544-9B1A-A8BAAE9468CA}" type="datetimeFigureOut">
              <a:rPr lang="en-US" smtClean="0"/>
              <a:t>1/27/16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89B933-1D8E-1C4B-B836-CBAB27CE8C83}" type="slidenum">
              <a:rPr lang="en-US" smtClean="0"/>
              <a:t>‹#›</a:t>
            </a:fld>
            <a:endParaRPr lang="en-US"/>
          </a:p>
        </p:txBody>
      </p:sp>
    </p:spTree>
    <p:extLst>
      <p:ext uri="{BB962C8B-B14F-4D97-AF65-F5344CB8AC3E}">
        <p14:creationId xmlns:p14="http://schemas.microsoft.com/office/powerpoint/2010/main" val="1939894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DF62FC-C40F-F544-9B1A-A8BAAE9468CA}" type="datetimeFigureOut">
              <a:rPr lang="en-US" smtClean="0"/>
              <a:t>1/27/16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9B933-1D8E-1C4B-B836-CBAB27CE8C83}" type="slidenum">
              <a:rPr lang="en-US" smtClean="0"/>
              <a:t>‹#›</a:t>
            </a:fld>
            <a:endParaRPr lang="en-US"/>
          </a:p>
        </p:txBody>
      </p:sp>
    </p:spTree>
    <p:extLst>
      <p:ext uri="{BB962C8B-B14F-4D97-AF65-F5344CB8AC3E}">
        <p14:creationId xmlns:p14="http://schemas.microsoft.com/office/powerpoint/2010/main" val="1429904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DF62FC-C40F-F544-9B1A-A8BAAE9468CA}" type="datetimeFigureOut">
              <a:rPr lang="en-US" smtClean="0"/>
              <a:t>1/27/16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89B933-1D8E-1C4B-B836-CBAB27CE8C83}" type="slidenum">
              <a:rPr lang="en-US" smtClean="0"/>
              <a:t>‹#›</a:t>
            </a:fld>
            <a:endParaRPr lang="en-US"/>
          </a:p>
        </p:txBody>
      </p:sp>
    </p:spTree>
    <p:extLst>
      <p:ext uri="{BB962C8B-B14F-4D97-AF65-F5344CB8AC3E}">
        <p14:creationId xmlns:p14="http://schemas.microsoft.com/office/powerpoint/2010/main" val="19774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DF62FC-C40F-F544-9B1A-A8BAAE9468CA}" type="datetimeFigureOut">
              <a:rPr lang="en-US" smtClean="0"/>
              <a:t>1/27/16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89B933-1D8E-1C4B-B836-CBAB27CE8C83}" type="slidenum">
              <a:rPr lang="en-US" smtClean="0"/>
              <a:t>‹#›</a:t>
            </a:fld>
            <a:endParaRPr lang="en-US"/>
          </a:p>
        </p:txBody>
      </p:sp>
    </p:spTree>
    <p:extLst>
      <p:ext uri="{BB962C8B-B14F-4D97-AF65-F5344CB8AC3E}">
        <p14:creationId xmlns:p14="http://schemas.microsoft.com/office/powerpoint/2010/main" val="2871968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DF62FC-C40F-F544-9B1A-A8BAAE9468CA}" type="datetimeFigureOut">
              <a:rPr lang="en-US" smtClean="0"/>
              <a:t>1/27/16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89B933-1D8E-1C4B-B836-CBAB27CE8C83}" type="slidenum">
              <a:rPr lang="en-US" smtClean="0"/>
              <a:t>‹#›</a:t>
            </a:fld>
            <a:endParaRPr lang="en-US"/>
          </a:p>
        </p:txBody>
      </p:sp>
    </p:spTree>
    <p:extLst>
      <p:ext uri="{BB962C8B-B14F-4D97-AF65-F5344CB8AC3E}">
        <p14:creationId xmlns:p14="http://schemas.microsoft.com/office/powerpoint/2010/main" val="4264787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DF62FC-C40F-F544-9B1A-A8BAAE9468CA}" type="datetimeFigureOut">
              <a:rPr lang="en-US" smtClean="0"/>
              <a:t>1/27/16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9B933-1D8E-1C4B-B836-CBAB27CE8C83}" type="slidenum">
              <a:rPr lang="en-US" smtClean="0"/>
              <a:t>‹#›</a:t>
            </a:fld>
            <a:endParaRPr lang="en-US"/>
          </a:p>
        </p:txBody>
      </p:sp>
    </p:spTree>
    <p:extLst>
      <p:ext uri="{BB962C8B-B14F-4D97-AF65-F5344CB8AC3E}">
        <p14:creationId xmlns:p14="http://schemas.microsoft.com/office/powerpoint/2010/main" val="1628118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DF62FC-C40F-F544-9B1A-A8BAAE9468CA}" type="datetimeFigureOut">
              <a:rPr lang="en-US" smtClean="0"/>
              <a:t>1/27/16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89B933-1D8E-1C4B-B836-CBAB27CE8C83}" type="slidenum">
              <a:rPr lang="en-US" smtClean="0"/>
              <a:t>‹#›</a:t>
            </a:fld>
            <a:endParaRPr lang="en-US"/>
          </a:p>
        </p:txBody>
      </p:sp>
    </p:spTree>
    <p:extLst>
      <p:ext uri="{BB962C8B-B14F-4D97-AF65-F5344CB8AC3E}">
        <p14:creationId xmlns:p14="http://schemas.microsoft.com/office/powerpoint/2010/main" val="12457032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F62FC-C40F-F544-9B1A-A8BAAE9468CA}" type="datetimeFigureOut">
              <a:rPr lang="en-US" smtClean="0"/>
              <a:t>1/27/16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89B933-1D8E-1C4B-B836-CBAB27CE8C83}" type="slidenum">
              <a:rPr lang="en-US" smtClean="0"/>
              <a:t>‹#›</a:t>
            </a:fld>
            <a:endParaRPr lang="en-US"/>
          </a:p>
        </p:txBody>
      </p:sp>
    </p:spTree>
    <p:extLst>
      <p:ext uri="{BB962C8B-B14F-4D97-AF65-F5344CB8AC3E}">
        <p14:creationId xmlns:p14="http://schemas.microsoft.com/office/powerpoint/2010/main" val="3063708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grants.nih.gov/grants/peer/guidelines_general/scoring_system_and_procedure.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endnote.com/" TargetMode="External"/><Relationship Id="rId4" Type="http://schemas.openxmlformats.org/officeDocument/2006/relationships/hyperlink" Target="http://grants.nih.gov/grants/guide/" TargetMode="External"/><Relationship Id="rId1" Type="http://schemas.openxmlformats.org/officeDocument/2006/relationships/slideLayout" Target="../slideLayouts/slideLayout2.xml"/><Relationship Id="rId2" Type="http://schemas.openxmlformats.org/officeDocument/2006/relationships/hyperlink" Target="http://software.uconn.edu/software/software_detail.php?softid=ReWork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nformatics.jax.org/" TargetMode="External"/><Relationship Id="rId3" Type="http://schemas.openxmlformats.org/officeDocument/2006/relationships/hyperlink" Target="http://www.ncbi.nlm.nih.gov/omi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grants.nih.gov/grants/funding/phs398/phs398.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imh.nih.gov/research-funding/training/index.shtml" TargetMode="External"/><Relationship Id="rId3" Type="http://schemas.openxmlformats.org/officeDocument/2006/relationships/hyperlink" Target="http://grants.nih.gov/grants/new_investigators/index.ht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jpe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jpe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jpe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jpe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jpeg"/><Relationship Id="rId3" Type="http://schemas.openxmlformats.org/officeDocument/2006/relationships/image" Target="file://localhost/http://www.cs.stedwards.edu/chem/Chemistry/CHEM43/CHEM43/HSP/roleimage.jp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nature.com/nchembio/journal/v7/n11/full/nchembio.670.html" TargetMode="External"/><Relationship Id="rId4" Type="http://schemas.openxmlformats.org/officeDocument/2006/relationships/hyperlink" Target="javascript:;" TargetMode="External"/><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ommonfund.nih.gov/index.aspx"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3769"/>
            <a:ext cx="8229600" cy="1143000"/>
          </a:xfrm>
        </p:spPr>
        <p:txBody>
          <a:bodyPr>
            <a:normAutofit fontScale="90000"/>
          </a:bodyPr>
          <a:lstStyle/>
          <a:p>
            <a:r>
              <a:rPr lang="en-US" sz="9778" cap="small" dirty="0" err="1" smtClean="0"/>
              <a:t>Grantsmanship</a:t>
            </a:r>
            <a:endParaRPr lang="en-US" cap="small" dirty="0"/>
          </a:p>
        </p:txBody>
      </p:sp>
      <p:sp>
        <p:nvSpPr>
          <p:cNvPr id="4" name="TextBox 3"/>
          <p:cNvSpPr txBox="1"/>
          <p:nvPr/>
        </p:nvSpPr>
        <p:spPr>
          <a:xfrm>
            <a:off x="2557950" y="3989133"/>
            <a:ext cx="301660" cy="369332"/>
          </a:xfrm>
          <a:prstGeom prst="rect">
            <a:avLst/>
          </a:prstGeom>
          <a:noFill/>
        </p:spPr>
        <p:txBody>
          <a:bodyPr wrap="none" rtlCol="0">
            <a:spAutoFit/>
          </a:bodyPr>
          <a:lstStyle/>
          <a:p>
            <a:r>
              <a:rPr lang="en-US" dirty="0" smtClean="0"/>
              <a:t>$</a:t>
            </a:r>
            <a:endParaRPr lang="en-US" dirty="0"/>
          </a:p>
        </p:txBody>
      </p:sp>
      <p:sp>
        <p:nvSpPr>
          <p:cNvPr id="5" name="TextBox 4"/>
          <p:cNvSpPr txBox="1"/>
          <p:nvPr/>
        </p:nvSpPr>
        <p:spPr>
          <a:xfrm>
            <a:off x="8078756" y="3509517"/>
            <a:ext cx="301660" cy="369332"/>
          </a:xfrm>
          <a:prstGeom prst="rect">
            <a:avLst/>
          </a:prstGeom>
          <a:noFill/>
        </p:spPr>
        <p:txBody>
          <a:bodyPr wrap="none" rtlCol="0">
            <a:spAutoFit/>
          </a:bodyPr>
          <a:lstStyle/>
          <a:p>
            <a:r>
              <a:rPr lang="en-US" dirty="0" smtClean="0"/>
              <a:t>$</a:t>
            </a:r>
            <a:endParaRPr lang="en-US" dirty="0"/>
          </a:p>
        </p:txBody>
      </p:sp>
      <p:sp>
        <p:nvSpPr>
          <p:cNvPr id="6" name="TextBox 5"/>
          <p:cNvSpPr txBox="1"/>
          <p:nvPr/>
        </p:nvSpPr>
        <p:spPr>
          <a:xfrm>
            <a:off x="1189536" y="3140185"/>
            <a:ext cx="301660" cy="369332"/>
          </a:xfrm>
          <a:prstGeom prst="rect">
            <a:avLst/>
          </a:prstGeom>
          <a:noFill/>
        </p:spPr>
        <p:txBody>
          <a:bodyPr wrap="none" rtlCol="0">
            <a:spAutoFit/>
          </a:bodyPr>
          <a:lstStyle/>
          <a:p>
            <a:r>
              <a:rPr lang="en-US" dirty="0" smtClean="0"/>
              <a:t>$</a:t>
            </a:r>
            <a:endParaRPr lang="en-US" dirty="0"/>
          </a:p>
        </p:txBody>
      </p:sp>
      <p:sp>
        <p:nvSpPr>
          <p:cNvPr id="7" name="TextBox 6"/>
          <p:cNvSpPr txBox="1"/>
          <p:nvPr/>
        </p:nvSpPr>
        <p:spPr>
          <a:xfrm>
            <a:off x="5646021" y="3509517"/>
            <a:ext cx="301660" cy="369332"/>
          </a:xfrm>
          <a:prstGeom prst="rect">
            <a:avLst/>
          </a:prstGeom>
          <a:noFill/>
        </p:spPr>
        <p:txBody>
          <a:bodyPr wrap="none" rtlCol="0">
            <a:spAutoFit/>
          </a:bodyPr>
          <a:lstStyle/>
          <a:p>
            <a:r>
              <a:rPr lang="en-US" dirty="0" smtClean="0"/>
              <a:t>$</a:t>
            </a:r>
            <a:endParaRPr lang="en-US" dirty="0"/>
          </a:p>
        </p:txBody>
      </p:sp>
      <p:sp>
        <p:nvSpPr>
          <p:cNvPr id="8" name="TextBox 7"/>
          <p:cNvSpPr txBox="1"/>
          <p:nvPr/>
        </p:nvSpPr>
        <p:spPr>
          <a:xfrm>
            <a:off x="3018290" y="2770853"/>
            <a:ext cx="301660" cy="369332"/>
          </a:xfrm>
          <a:prstGeom prst="rect">
            <a:avLst/>
          </a:prstGeom>
          <a:noFill/>
        </p:spPr>
        <p:txBody>
          <a:bodyPr wrap="none" rtlCol="0">
            <a:spAutoFit/>
          </a:bodyPr>
          <a:lstStyle/>
          <a:p>
            <a:r>
              <a:rPr lang="en-US" dirty="0" smtClean="0"/>
              <a:t>$</a:t>
            </a:r>
            <a:endParaRPr lang="en-US" dirty="0"/>
          </a:p>
        </p:txBody>
      </p:sp>
      <p:sp>
        <p:nvSpPr>
          <p:cNvPr id="9" name="TextBox 8"/>
          <p:cNvSpPr txBox="1"/>
          <p:nvPr/>
        </p:nvSpPr>
        <p:spPr>
          <a:xfrm>
            <a:off x="6951827" y="5392999"/>
            <a:ext cx="301660" cy="369332"/>
          </a:xfrm>
          <a:prstGeom prst="rect">
            <a:avLst/>
          </a:prstGeom>
          <a:noFill/>
        </p:spPr>
        <p:txBody>
          <a:bodyPr wrap="none" rtlCol="0">
            <a:spAutoFit/>
          </a:bodyPr>
          <a:lstStyle/>
          <a:p>
            <a:r>
              <a:rPr lang="en-US" dirty="0" smtClean="0"/>
              <a:t>$</a:t>
            </a:r>
            <a:endParaRPr lang="en-US" dirty="0"/>
          </a:p>
        </p:txBody>
      </p:sp>
      <p:sp>
        <p:nvSpPr>
          <p:cNvPr id="10" name="TextBox 9"/>
          <p:cNvSpPr txBox="1"/>
          <p:nvPr/>
        </p:nvSpPr>
        <p:spPr>
          <a:xfrm>
            <a:off x="1761944" y="4815665"/>
            <a:ext cx="301660" cy="369332"/>
          </a:xfrm>
          <a:prstGeom prst="rect">
            <a:avLst/>
          </a:prstGeom>
          <a:noFill/>
        </p:spPr>
        <p:txBody>
          <a:bodyPr wrap="none" rtlCol="0">
            <a:spAutoFit/>
          </a:bodyPr>
          <a:lstStyle/>
          <a:p>
            <a:r>
              <a:rPr lang="en-US" dirty="0" smtClean="0"/>
              <a:t>$</a:t>
            </a:r>
            <a:endParaRPr lang="en-US" dirty="0"/>
          </a:p>
        </p:txBody>
      </p:sp>
      <p:sp>
        <p:nvSpPr>
          <p:cNvPr id="11" name="TextBox 10"/>
          <p:cNvSpPr txBox="1"/>
          <p:nvPr/>
        </p:nvSpPr>
        <p:spPr>
          <a:xfrm>
            <a:off x="3926410" y="3989133"/>
            <a:ext cx="301660" cy="369332"/>
          </a:xfrm>
          <a:prstGeom prst="rect">
            <a:avLst/>
          </a:prstGeom>
          <a:noFill/>
        </p:spPr>
        <p:txBody>
          <a:bodyPr wrap="none" rtlCol="0">
            <a:spAutoFit/>
          </a:bodyPr>
          <a:lstStyle/>
          <a:p>
            <a:r>
              <a:rPr lang="en-US" dirty="0" smtClean="0"/>
              <a:t>$</a:t>
            </a:r>
            <a:endParaRPr lang="en-US" dirty="0"/>
          </a:p>
        </p:txBody>
      </p:sp>
      <p:sp>
        <p:nvSpPr>
          <p:cNvPr id="12" name="TextBox 11"/>
          <p:cNvSpPr txBox="1"/>
          <p:nvPr/>
        </p:nvSpPr>
        <p:spPr>
          <a:xfrm>
            <a:off x="3319950" y="5914731"/>
            <a:ext cx="301660" cy="369332"/>
          </a:xfrm>
          <a:prstGeom prst="rect">
            <a:avLst/>
          </a:prstGeom>
          <a:noFill/>
        </p:spPr>
        <p:txBody>
          <a:bodyPr wrap="none" rtlCol="0">
            <a:spAutoFit/>
          </a:bodyPr>
          <a:lstStyle/>
          <a:p>
            <a:r>
              <a:rPr lang="en-US" dirty="0" smtClean="0"/>
              <a:t>$</a:t>
            </a:r>
            <a:endParaRPr lang="en-US" dirty="0"/>
          </a:p>
        </p:txBody>
      </p:sp>
      <p:sp>
        <p:nvSpPr>
          <p:cNvPr id="13" name="TextBox 12"/>
          <p:cNvSpPr txBox="1"/>
          <p:nvPr/>
        </p:nvSpPr>
        <p:spPr>
          <a:xfrm>
            <a:off x="2407120" y="5545399"/>
            <a:ext cx="301660" cy="369332"/>
          </a:xfrm>
          <a:prstGeom prst="rect">
            <a:avLst/>
          </a:prstGeom>
          <a:noFill/>
        </p:spPr>
        <p:txBody>
          <a:bodyPr wrap="none" rtlCol="0">
            <a:spAutoFit/>
          </a:bodyPr>
          <a:lstStyle/>
          <a:p>
            <a:r>
              <a:rPr lang="en-US" dirty="0" smtClean="0"/>
              <a:t>$</a:t>
            </a:r>
            <a:endParaRPr lang="en-US" dirty="0"/>
          </a:p>
        </p:txBody>
      </p:sp>
      <p:sp>
        <p:nvSpPr>
          <p:cNvPr id="14" name="TextBox 13"/>
          <p:cNvSpPr txBox="1"/>
          <p:nvPr/>
        </p:nvSpPr>
        <p:spPr>
          <a:xfrm>
            <a:off x="4081950" y="5513133"/>
            <a:ext cx="301660" cy="369332"/>
          </a:xfrm>
          <a:prstGeom prst="rect">
            <a:avLst/>
          </a:prstGeom>
          <a:noFill/>
        </p:spPr>
        <p:txBody>
          <a:bodyPr wrap="none" rtlCol="0">
            <a:spAutoFit/>
          </a:bodyPr>
          <a:lstStyle/>
          <a:p>
            <a:r>
              <a:rPr lang="en-US" dirty="0" smtClean="0"/>
              <a:t>$</a:t>
            </a:r>
            <a:endParaRPr lang="en-US" dirty="0"/>
          </a:p>
        </p:txBody>
      </p:sp>
      <p:sp>
        <p:nvSpPr>
          <p:cNvPr id="15" name="TextBox 14"/>
          <p:cNvSpPr txBox="1"/>
          <p:nvPr/>
        </p:nvSpPr>
        <p:spPr>
          <a:xfrm>
            <a:off x="4231210" y="4293933"/>
            <a:ext cx="301660" cy="369332"/>
          </a:xfrm>
          <a:prstGeom prst="rect">
            <a:avLst/>
          </a:prstGeom>
          <a:noFill/>
        </p:spPr>
        <p:txBody>
          <a:bodyPr wrap="none" rtlCol="0">
            <a:spAutoFit/>
          </a:bodyPr>
          <a:lstStyle/>
          <a:p>
            <a:r>
              <a:rPr lang="en-US" dirty="0" smtClean="0"/>
              <a:t>$</a:t>
            </a:r>
            <a:endParaRPr lang="en-US" dirty="0"/>
          </a:p>
        </p:txBody>
      </p:sp>
      <p:sp>
        <p:nvSpPr>
          <p:cNvPr id="16" name="TextBox 15"/>
          <p:cNvSpPr txBox="1"/>
          <p:nvPr/>
        </p:nvSpPr>
        <p:spPr>
          <a:xfrm>
            <a:off x="6066383" y="4446333"/>
            <a:ext cx="301660" cy="369332"/>
          </a:xfrm>
          <a:prstGeom prst="rect">
            <a:avLst/>
          </a:prstGeom>
          <a:noFill/>
        </p:spPr>
        <p:txBody>
          <a:bodyPr wrap="none" rtlCol="0">
            <a:spAutoFit/>
          </a:bodyPr>
          <a:lstStyle/>
          <a:p>
            <a:r>
              <a:rPr lang="en-US" dirty="0" smtClean="0"/>
              <a:t>$</a:t>
            </a:r>
            <a:endParaRPr lang="en-US" dirty="0"/>
          </a:p>
        </p:txBody>
      </p:sp>
      <p:sp>
        <p:nvSpPr>
          <p:cNvPr id="17" name="TextBox 16"/>
          <p:cNvSpPr txBox="1"/>
          <p:nvPr/>
        </p:nvSpPr>
        <p:spPr>
          <a:xfrm>
            <a:off x="3282758" y="4141533"/>
            <a:ext cx="301660" cy="369332"/>
          </a:xfrm>
          <a:prstGeom prst="rect">
            <a:avLst/>
          </a:prstGeom>
          <a:noFill/>
        </p:spPr>
        <p:txBody>
          <a:bodyPr wrap="none" rtlCol="0">
            <a:spAutoFit/>
          </a:bodyPr>
          <a:lstStyle/>
          <a:p>
            <a:r>
              <a:rPr lang="en-US" dirty="0" smtClean="0"/>
              <a:t>$</a:t>
            </a:r>
            <a:endParaRPr lang="en-US" dirty="0"/>
          </a:p>
        </p:txBody>
      </p:sp>
      <p:sp>
        <p:nvSpPr>
          <p:cNvPr id="18" name="TextBox 17"/>
          <p:cNvSpPr txBox="1"/>
          <p:nvPr/>
        </p:nvSpPr>
        <p:spPr>
          <a:xfrm>
            <a:off x="8803564" y="3661917"/>
            <a:ext cx="301660" cy="369332"/>
          </a:xfrm>
          <a:prstGeom prst="rect">
            <a:avLst/>
          </a:prstGeom>
          <a:noFill/>
        </p:spPr>
        <p:txBody>
          <a:bodyPr wrap="none" rtlCol="0">
            <a:spAutoFit/>
          </a:bodyPr>
          <a:lstStyle/>
          <a:p>
            <a:r>
              <a:rPr lang="en-US" dirty="0" smtClean="0"/>
              <a:t>$</a:t>
            </a:r>
            <a:endParaRPr lang="en-US" dirty="0"/>
          </a:p>
        </p:txBody>
      </p:sp>
      <p:sp>
        <p:nvSpPr>
          <p:cNvPr id="19" name="TextBox 18"/>
          <p:cNvSpPr txBox="1"/>
          <p:nvPr/>
        </p:nvSpPr>
        <p:spPr>
          <a:xfrm>
            <a:off x="1914344" y="3292585"/>
            <a:ext cx="301660" cy="369332"/>
          </a:xfrm>
          <a:prstGeom prst="rect">
            <a:avLst/>
          </a:prstGeom>
          <a:noFill/>
        </p:spPr>
        <p:txBody>
          <a:bodyPr wrap="none" rtlCol="0">
            <a:spAutoFit/>
          </a:bodyPr>
          <a:lstStyle/>
          <a:p>
            <a:r>
              <a:rPr lang="en-US" dirty="0" smtClean="0"/>
              <a:t>$</a:t>
            </a:r>
            <a:endParaRPr lang="en-US" dirty="0"/>
          </a:p>
        </p:txBody>
      </p:sp>
      <p:sp>
        <p:nvSpPr>
          <p:cNvPr id="20" name="TextBox 19"/>
          <p:cNvSpPr txBox="1"/>
          <p:nvPr/>
        </p:nvSpPr>
        <p:spPr>
          <a:xfrm>
            <a:off x="6370829" y="3661917"/>
            <a:ext cx="301660" cy="369332"/>
          </a:xfrm>
          <a:prstGeom prst="rect">
            <a:avLst/>
          </a:prstGeom>
          <a:noFill/>
        </p:spPr>
        <p:txBody>
          <a:bodyPr wrap="none" rtlCol="0">
            <a:spAutoFit/>
          </a:bodyPr>
          <a:lstStyle/>
          <a:p>
            <a:r>
              <a:rPr lang="en-US" dirty="0" smtClean="0"/>
              <a:t>$</a:t>
            </a:r>
            <a:endParaRPr lang="en-US" dirty="0"/>
          </a:p>
        </p:txBody>
      </p:sp>
      <p:sp>
        <p:nvSpPr>
          <p:cNvPr id="21" name="TextBox 20"/>
          <p:cNvSpPr txBox="1"/>
          <p:nvPr/>
        </p:nvSpPr>
        <p:spPr>
          <a:xfrm>
            <a:off x="3743098" y="2923253"/>
            <a:ext cx="301660" cy="369332"/>
          </a:xfrm>
          <a:prstGeom prst="rect">
            <a:avLst/>
          </a:prstGeom>
          <a:noFill/>
        </p:spPr>
        <p:txBody>
          <a:bodyPr wrap="none" rtlCol="0">
            <a:spAutoFit/>
          </a:bodyPr>
          <a:lstStyle/>
          <a:p>
            <a:r>
              <a:rPr lang="en-US" dirty="0" smtClean="0"/>
              <a:t>$</a:t>
            </a:r>
            <a:endParaRPr lang="en-US" dirty="0"/>
          </a:p>
        </p:txBody>
      </p:sp>
      <p:sp>
        <p:nvSpPr>
          <p:cNvPr id="22" name="TextBox 21"/>
          <p:cNvSpPr txBox="1"/>
          <p:nvPr/>
        </p:nvSpPr>
        <p:spPr>
          <a:xfrm>
            <a:off x="7676635" y="5545399"/>
            <a:ext cx="301660" cy="369332"/>
          </a:xfrm>
          <a:prstGeom prst="rect">
            <a:avLst/>
          </a:prstGeom>
          <a:noFill/>
        </p:spPr>
        <p:txBody>
          <a:bodyPr wrap="none" rtlCol="0">
            <a:spAutoFit/>
          </a:bodyPr>
          <a:lstStyle/>
          <a:p>
            <a:r>
              <a:rPr lang="en-US" dirty="0" smtClean="0"/>
              <a:t>$</a:t>
            </a:r>
            <a:endParaRPr lang="en-US" dirty="0"/>
          </a:p>
        </p:txBody>
      </p:sp>
      <p:sp>
        <p:nvSpPr>
          <p:cNvPr id="23" name="TextBox 22"/>
          <p:cNvSpPr txBox="1"/>
          <p:nvPr/>
        </p:nvSpPr>
        <p:spPr>
          <a:xfrm>
            <a:off x="2486752" y="4968065"/>
            <a:ext cx="301660" cy="369332"/>
          </a:xfrm>
          <a:prstGeom prst="rect">
            <a:avLst/>
          </a:prstGeom>
          <a:noFill/>
        </p:spPr>
        <p:txBody>
          <a:bodyPr wrap="none" rtlCol="0">
            <a:spAutoFit/>
          </a:bodyPr>
          <a:lstStyle/>
          <a:p>
            <a:r>
              <a:rPr lang="en-US" dirty="0" smtClean="0"/>
              <a:t>$</a:t>
            </a:r>
            <a:endParaRPr lang="en-US" dirty="0"/>
          </a:p>
        </p:txBody>
      </p:sp>
      <p:sp>
        <p:nvSpPr>
          <p:cNvPr id="24" name="TextBox 23"/>
          <p:cNvSpPr txBox="1"/>
          <p:nvPr/>
        </p:nvSpPr>
        <p:spPr>
          <a:xfrm>
            <a:off x="4651218" y="4141533"/>
            <a:ext cx="301660" cy="369332"/>
          </a:xfrm>
          <a:prstGeom prst="rect">
            <a:avLst/>
          </a:prstGeom>
          <a:noFill/>
        </p:spPr>
        <p:txBody>
          <a:bodyPr wrap="none" rtlCol="0">
            <a:spAutoFit/>
          </a:bodyPr>
          <a:lstStyle/>
          <a:p>
            <a:r>
              <a:rPr lang="en-US" dirty="0" smtClean="0"/>
              <a:t>$</a:t>
            </a:r>
            <a:endParaRPr lang="en-US" dirty="0"/>
          </a:p>
        </p:txBody>
      </p:sp>
      <p:sp>
        <p:nvSpPr>
          <p:cNvPr id="25" name="TextBox 24"/>
          <p:cNvSpPr txBox="1"/>
          <p:nvPr/>
        </p:nvSpPr>
        <p:spPr>
          <a:xfrm>
            <a:off x="4044758" y="6067131"/>
            <a:ext cx="301660" cy="369332"/>
          </a:xfrm>
          <a:prstGeom prst="rect">
            <a:avLst/>
          </a:prstGeom>
          <a:noFill/>
        </p:spPr>
        <p:txBody>
          <a:bodyPr wrap="none" rtlCol="0">
            <a:spAutoFit/>
          </a:bodyPr>
          <a:lstStyle/>
          <a:p>
            <a:r>
              <a:rPr lang="en-US" dirty="0" smtClean="0"/>
              <a:t>$</a:t>
            </a:r>
            <a:endParaRPr lang="en-US" dirty="0"/>
          </a:p>
        </p:txBody>
      </p:sp>
      <p:sp>
        <p:nvSpPr>
          <p:cNvPr id="26" name="TextBox 25"/>
          <p:cNvSpPr txBox="1"/>
          <p:nvPr/>
        </p:nvSpPr>
        <p:spPr>
          <a:xfrm>
            <a:off x="3131928" y="5697799"/>
            <a:ext cx="301660" cy="369332"/>
          </a:xfrm>
          <a:prstGeom prst="rect">
            <a:avLst/>
          </a:prstGeom>
          <a:noFill/>
        </p:spPr>
        <p:txBody>
          <a:bodyPr wrap="none" rtlCol="0">
            <a:spAutoFit/>
          </a:bodyPr>
          <a:lstStyle/>
          <a:p>
            <a:r>
              <a:rPr lang="en-US" dirty="0" smtClean="0"/>
              <a:t>$</a:t>
            </a:r>
            <a:endParaRPr lang="en-US" dirty="0"/>
          </a:p>
        </p:txBody>
      </p:sp>
      <p:sp>
        <p:nvSpPr>
          <p:cNvPr id="27" name="TextBox 26"/>
          <p:cNvSpPr txBox="1"/>
          <p:nvPr/>
        </p:nvSpPr>
        <p:spPr>
          <a:xfrm>
            <a:off x="4806758" y="5665533"/>
            <a:ext cx="301660" cy="369332"/>
          </a:xfrm>
          <a:prstGeom prst="rect">
            <a:avLst/>
          </a:prstGeom>
          <a:noFill/>
        </p:spPr>
        <p:txBody>
          <a:bodyPr wrap="none" rtlCol="0">
            <a:spAutoFit/>
          </a:bodyPr>
          <a:lstStyle/>
          <a:p>
            <a:r>
              <a:rPr lang="en-US" dirty="0" smtClean="0"/>
              <a:t>$</a:t>
            </a:r>
            <a:endParaRPr lang="en-US" dirty="0"/>
          </a:p>
        </p:txBody>
      </p:sp>
      <p:sp>
        <p:nvSpPr>
          <p:cNvPr id="28" name="TextBox 27"/>
          <p:cNvSpPr txBox="1"/>
          <p:nvPr/>
        </p:nvSpPr>
        <p:spPr>
          <a:xfrm>
            <a:off x="4956018" y="4446333"/>
            <a:ext cx="301660" cy="369332"/>
          </a:xfrm>
          <a:prstGeom prst="rect">
            <a:avLst/>
          </a:prstGeom>
          <a:noFill/>
        </p:spPr>
        <p:txBody>
          <a:bodyPr wrap="none" rtlCol="0">
            <a:spAutoFit/>
          </a:bodyPr>
          <a:lstStyle/>
          <a:p>
            <a:r>
              <a:rPr lang="en-US" dirty="0" smtClean="0"/>
              <a:t>$</a:t>
            </a:r>
            <a:endParaRPr lang="en-US" dirty="0"/>
          </a:p>
        </p:txBody>
      </p:sp>
      <p:sp>
        <p:nvSpPr>
          <p:cNvPr id="29" name="TextBox 28"/>
          <p:cNvSpPr txBox="1"/>
          <p:nvPr/>
        </p:nvSpPr>
        <p:spPr>
          <a:xfrm>
            <a:off x="6791191" y="4598733"/>
            <a:ext cx="301660" cy="369332"/>
          </a:xfrm>
          <a:prstGeom prst="rect">
            <a:avLst/>
          </a:prstGeom>
          <a:noFill/>
        </p:spPr>
        <p:txBody>
          <a:bodyPr wrap="none" rtlCol="0">
            <a:spAutoFit/>
          </a:bodyPr>
          <a:lstStyle/>
          <a:p>
            <a:r>
              <a:rPr lang="en-US" dirty="0" smtClean="0"/>
              <a:t>$</a:t>
            </a:r>
            <a:endParaRPr lang="en-US" dirty="0"/>
          </a:p>
        </p:txBody>
      </p:sp>
      <p:sp>
        <p:nvSpPr>
          <p:cNvPr id="30" name="TextBox 29"/>
          <p:cNvSpPr txBox="1"/>
          <p:nvPr/>
        </p:nvSpPr>
        <p:spPr>
          <a:xfrm>
            <a:off x="2027982" y="1366987"/>
            <a:ext cx="301660" cy="369332"/>
          </a:xfrm>
          <a:prstGeom prst="rect">
            <a:avLst/>
          </a:prstGeom>
          <a:noFill/>
        </p:spPr>
        <p:txBody>
          <a:bodyPr wrap="none" rtlCol="0">
            <a:spAutoFit/>
          </a:bodyPr>
          <a:lstStyle/>
          <a:p>
            <a:r>
              <a:rPr lang="en-US" dirty="0" smtClean="0"/>
              <a:t>$</a:t>
            </a:r>
            <a:endParaRPr lang="en-US" dirty="0"/>
          </a:p>
        </p:txBody>
      </p:sp>
      <p:sp>
        <p:nvSpPr>
          <p:cNvPr id="31" name="TextBox 30"/>
          <p:cNvSpPr txBox="1"/>
          <p:nvPr/>
        </p:nvSpPr>
        <p:spPr>
          <a:xfrm>
            <a:off x="7548788" y="887371"/>
            <a:ext cx="301660" cy="369332"/>
          </a:xfrm>
          <a:prstGeom prst="rect">
            <a:avLst/>
          </a:prstGeom>
          <a:noFill/>
        </p:spPr>
        <p:txBody>
          <a:bodyPr wrap="none" rtlCol="0">
            <a:spAutoFit/>
          </a:bodyPr>
          <a:lstStyle/>
          <a:p>
            <a:r>
              <a:rPr lang="en-US" dirty="0" smtClean="0"/>
              <a:t>$</a:t>
            </a:r>
            <a:endParaRPr lang="en-US" dirty="0"/>
          </a:p>
        </p:txBody>
      </p:sp>
      <p:sp>
        <p:nvSpPr>
          <p:cNvPr id="32" name="TextBox 31"/>
          <p:cNvSpPr txBox="1"/>
          <p:nvPr/>
        </p:nvSpPr>
        <p:spPr>
          <a:xfrm>
            <a:off x="659568" y="518039"/>
            <a:ext cx="301660" cy="369332"/>
          </a:xfrm>
          <a:prstGeom prst="rect">
            <a:avLst/>
          </a:prstGeom>
          <a:noFill/>
        </p:spPr>
        <p:txBody>
          <a:bodyPr wrap="none" rtlCol="0">
            <a:spAutoFit/>
          </a:bodyPr>
          <a:lstStyle/>
          <a:p>
            <a:r>
              <a:rPr lang="en-US" dirty="0" smtClean="0"/>
              <a:t>$</a:t>
            </a:r>
            <a:endParaRPr lang="en-US" dirty="0"/>
          </a:p>
        </p:txBody>
      </p:sp>
      <p:sp>
        <p:nvSpPr>
          <p:cNvPr id="33" name="TextBox 32"/>
          <p:cNvSpPr txBox="1"/>
          <p:nvPr/>
        </p:nvSpPr>
        <p:spPr>
          <a:xfrm>
            <a:off x="5116053" y="887371"/>
            <a:ext cx="301660" cy="369332"/>
          </a:xfrm>
          <a:prstGeom prst="rect">
            <a:avLst/>
          </a:prstGeom>
          <a:noFill/>
        </p:spPr>
        <p:txBody>
          <a:bodyPr wrap="none" rtlCol="0">
            <a:spAutoFit/>
          </a:bodyPr>
          <a:lstStyle/>
          <a:p>
            <a:r>
              <a:rPr lang="en-US" dirty="0" smtClean="0"/>
              <a:t>$</a:t>
            </a:r>
            <a:endParaRPr lang="en-US" dirty="0"/>
          </a:p>
        </p:txBody>
      </p:sp>
      <p:sp>
        <p:nvSpPr>
          <p:cNvPr id="34" name="TextBox 33"/>
          <p:cNvSpPr txBox="1"/>
          <p:nvPr/>
        </p:nvSpPr>
        <p:spPr>
          <a:xfrm>
            <a:off x="2488322" y="148707"/>
            <a:ext cx="301660" cy="369332"/>
          </a:xfrm>
          <a:prstGeom prst="rect">
            <a:avLst/>
          </a:prstGeom>
          <a:noFill/>
        </p:spPr>
        <p:txBody>
          <a:bodyPr wrap="none" rtlCol="0">
            <a:spAutoFit/>
          </a:bodyPr>
          <a:lstStyle/>
          <a:p>
            <a:r>
              <a:rPr lang="en-US" dirty="0" smtClean="0"/>
              <a:t>$</a:t>
            </a:r>
            <a:endParaRPr lang="en-US" dirty="0"/>
          </a:p>
        </p:txBody>
      </p:sp>
      <p:sp>
        <p:nvSpPr>
          <p:cNvPr id="35" name="TextBox 34"/>
          <p:cNvSpPr txBox="1"/>
          <p:nvPr/>
        </p:nvSpPr>
        <p:spPr>
          <a:xfrm>
            <a:off x="6421859" y="2770853"/>
            <a:ext cx="301660" cy="369332"/>
          </a:xfrm>
          <a:prstGeom prst="rect">
            <a:avLst/>
          </a:prstGeom>
          <a:noFill/>
        </p:spPr>
        <p:txBody>
          <a:bodyPr wrap="none" rtlCol="0">
            <a:spAutoFit/>
          </a:bodyPr>
          <a:lstStyle/>
          <a:p>
            <a:r>
              <a:rPr lang="en-US" dirty="0" smtClean="0"/>
              <a:t>$</a:t>
            </a:r>
            <a:endParaRPr lang="en-US" dirty="0"/>
          </a:p>
        </p:txBody>
      </p:sp>
      <p:sp>
        <p:nvSpPr>
          <p:cNvPr id="36" name="TextBox 35"/>
          <p:cNvSpPr txBox="1"/>
          <p:nvPr/>
        </p:nvSpPr>
        <p:spPr>
          <a:xfrm>
            <a:off x="1231976" y="2193519"/>
            <a:ext cx="301660" cy="369332"/>
          </a:xfrm>
          <a:prstGeom prst="rect">
            <a:avLst/>
          </a:prstGeom>
          <a:noFill/>
        </p:spPr>
        <p:txBody>
          <a:bodyPr wrap="none" rtlCol="0">
            <a:spAutoFit/>
          </a:bodyPr>
          <a:lstStyle/>
          <a:p>
            <a:r>
              <a:rPr lang="en-US" dirty="0" smtClean="0"/>
              <a:t>$</a:t>
            </a:r>
            <a:endParaRPr lang="en-US" dirty="0"/>
          </a:p>
        </p:txBody>
      </p:sp>
      <p:sp>
        <p:nvSpPr>
          <p:cNvPr id="37" name="TextBox 36"/>
          <p:cNvSpPr txBox="1"/>
          <p:nvPr/>
        </p:nvSpPr>
        <p:spPr>
          <a:xfrm>
            <a:off x="3396442" y="1366987"/>
            <a:ext cx="301660" cy="369332"/>
          </a:xfrm>
          <a:prstGeom prst="rect">
            <a:avLst/>
          </a:prstGeom>
          <a:noFill/>
        </p:spPr>
        <p:txBody>
          <a:bodyPr wrap="none" rtlCol="0">
            <a:spAutoFit/>
          </a:bodyPr>
          <a:lstStyle/>
          <a:p>
            <a:r>
              <a:rPr lang="en-US" dirty="0" smtClean="0"/>
              <a:t>$</a:t>
            </a:r>
            <a:endParaRPr lang="en-US" dirty="0"/>
          </a:p>
        </p:txBody>
      </p:sp>
      <p:sp>
        <p:nvSpPr>
          <p:cNvPr id="38" name="TextBox 37"/>
          <p:cNvSpPr txBox="1"/>
          <p:nvPr/>
        </p:nvSpPr>
        <p:spPr>
          <a:xfrm>
            <a:off x="2789982" y="3292585"/>
            <a:ext cx="301660" cy="369332"/>
          </a:xfrm>
          <a:prstGeom prst="rect">
            <a:avLst/>
          </a:prstGeom>
          <a:noFill/>
        </p:spPr>
        <p:txBody>
          <a:bodyPr wrap="none" rtlCol="0">
            <a:spAutoFit/>
          </a:bodyPr>
          <a:lstStyle/>
          <a:p>
            <a:r>
              <a:rPr lang="en-US" dirty="0" smtClean="0"/>
              <a:t>$</a:t>
            </a:r>
            <a:endParaRPr lang="en-US" dirty="0"/>
          </a:p>
        </p:txBody>
      </p:sp>
      <p:sp>
        <p:nvSpPr>
          <p:cNvPr id="39" name="TextBox 38"/>
          <p:cNvSpPr txBox="1"/>
          <p:nvPr/>
        </p:nvSpPr>
        <p:spPr>
          <a:xfrm>
            <a:off x="1877152" y="2923253"/>
            <a:ext cx="301660" cy="369332"/>
          </a:xfrm>
          <a:prstGeom prst="rect">
            <a:avLst/>
          </a:prstGeom>
          <a:noFill/>
        </p:spPr>
        <p:txBody>
          <a:bodyPr wrap="none" rtlCol="0">
            <a:spAutoFit/>
          </a:bodyPr>
          <a:lstStyle/>
          <a:p>
            <a:r>
              <a:rPr lang="en-US" dirty="0" smtClean="0"/>
              <a:t>$</a:t>
            </a:r>
            <a:endParaRPr lang="en-US" dirty="0"/>
          </a:p>
        </p:txBody>
      </p:sp>
      <p:sp>
        <p:nvSpPr>
          <p:cNvPr id="40" name="TextBox 39"/>
          <p:cNvSpPr txBox="1"/>
          <p:nvPr/>
        </p:nvSpPr>
        <p:spPr>
          <a:xfrm>
            <a:off x="3551982" y="2890987"/>
            <a:ext cx="301660" cy="369332"/>
          </a:xfrm>
          <a:prstGeom prst="rect">
            <a:avLst/>
          </a:prstGeom>
          <a:noFill/>
        </p:spPr>
        <p:txBody>
          <a:bodyPr wrap="none" rtlCol="0">
            <a:spAutoFit/>
          </a:bodyPr>
          <a:lstStyle/>
          <a:p>
            <a:r>
              <a:rPr lang="en-US" dirty="0" smtClean="0"/>
              <a:t>$</a:t>
            </a:r>
            <a:endParaRPr lang="en-US" dirty="0"/>
          </a:p>
        </p:txBody>
      </p:sp>
      <p:sp>
        <p:nvSpPr>
          <p:cNvPr id="41" name="TextBox 40"/>
          <p:cNvSpPr txBox="1"/>
          <p:nvPr/>
        </p:nvSpPr>
        <p:spPr>
          <a:xfrm>
            <a:off x="3701242" y="1671787"/>
            <a:ext cx="301660" cy="369332"/>
          </a:xfrm>
          <a:prstGeom prst="rect">
            <a:avLst/>
          </a:prstGeom>
          <a:noFill/>
        </p:spPr>
        <p:txBody>
          <a:bodyPr wrap="none" rtlCol="0">
            <a:spAutoFit/>
          </a:bodyPr>
          <a:lstStyle/>
          <a:p>
            <a:r>
              <a:rPr lang="en-US" dirty="0" smtClean="0"/>
              <a:t>$</a:t>
            </a:r>
            <a:endParaRPr lang="en-US" dirty="0"/>
          </a:p>
        </p:txBody>
      </p:sp>
      <p:sp>
        <p:nvSpPr>
          <p:cNvPr id="42" name="TextBox 41"/>
          <p:cNvSpPr txBox="1"/>
          <p:nvPr/>
        </p:nvSpPr>
        <p:spPr>
          <a:xfrm>
            <a:off x="5536415" y="1824187"/>
            <a:ext cx="301660" cy="369332"/>
          </a:xfrm>
          <a:prstGeom prst="rect">
            <a:avLst/>
          </a:prstGeom>
          <a:noFill/>
        </p:spPr>
        <p:txBody>
          <a:bodyPr wrap="none" rtlCol="0">
            <a:spAutoFit/>
          </a:bodyPr>
          <a:lstStyle/>
          <a:p>
            <a:r>
              <a:rPr lang="en-US" dirty="0" smtClean="0"/>
              <a:t>$</a:t>
            </a:r>
            <a:endParaRPr lang="en-US" dirty="0"/>
          </a:p>
        </p:txBody>
      </p:sp>
      <p:sp>
        <p:nvSpPr>
          <p:cNvPr id="43" name="TextBox 42"/>
          <p:cNvSpPr txBox="1"/>
          <p:nvPr/>
        </p:nvSpPr>
        <p:spPr>
          <a:xfrm>
            <a:off x="2981098" y="1477271"/>
            <a:ext cx="301660" cy="369332"/>
          </a:xfrm>
          <a:prstGeom prst="rect">
            <a:avLst/>
          </a:prstGeom>
          <a:noFill/>
        </p:spPr>
        <p:txBody>
          <a:bodyPr wrap="none" rtlCol="0">
            <a:spAutoFit/>
          </a:bodyPr>
          <a:lstStyle/>
          <a:p>
            <a:r>
              <a:rPr lang="en-US" dirty="0" smtClean="0"/>
              <a:t>$</a:t>
            </a:r>
            <a:endParaRPr lang="en-US" dirty="0"/>
          </a:p>
        </p:txBody>
      </p:sp>
      <p:sp>
        <p:nvSpPr>
          <p:cNvPr id="44" name="TextBox 43"/>
          <p:cNvSpPr txBox="1"/>
          <p:nvPr/>
        </p:nvSpPr>
        <p:spPr>
          <a:xfrm>
            <a:off x="8501904" y="997655"/>
            <a:ext cx="301660" cy="369332"/>
          </a:xfrm>
          <a:prstGeom prst="rect">
            <a:avLst/>
          </a:prstGeom>
          <a:noFill/>
        </p:spPr>
        <p:txBody>
          <a:bodyPr wrap="none" rtlCol="0">
            <a:spAutoFit/>
          </a:bodyPr>
          <a:lstStyle/>
          <a:p>
            <a:r>
              <a:rPr lang="en-US" dirty="0" smtClean="0"/>
              <a:t>$</a:t>
            </a:r>
            <a:endParaRPr lang="en-US" dirty="0"/>
          </a:p>
        </p:txBody>
      </p:sp>
      <p:sp>
        <p:nvSpPr>
          <p:cNvPr id="45" name="TextBox 44"/>
          <p:cNvSpPr txBox="1"/>
          <p:nvPr/>
        </p:nvSpPr>
        <p:spPr>
          <a:xfrm>
            <a:off x="1612684" y="628323"/>
            <a:ext cx="301660" cy="369332"/>
          </a:xfrm>
          <a:prstGeom prst="rect">
            <a:avLst/>
          </a:prstGeom>
          <a:noFill/>
        </p:spPr>
        <p:txBody>
          <a:bodyPr wrap="none" rtlCol="0">
            <a:spAutoFit/>
          </a:bodyPr>
          <a:lstStyle/>
          <a:p>
            <a:r>
              <a:rPr lang="en-US" dirty="0" smtClean="0"/>
              <a:t>$</a:t>
            </a:r>
            <a:endParaRPr lang="en-US" dirty="0"/>
          </a:p>
        </p:txBody>
      </p:sp>
      <p:sp>
        <p:nvSpPr>
          <p:cNvPr id="46" name="TextBox 45"/>
          <p:cNvSpPr txBox="1"/>
          <p:nvPr/>
        </p:nvSpPr>
        <p:spPr>
          <a:xfrm>
            <a:off x="6069169" y="997655"/>
            <a:ext cx="301660" cy="369332"/>
          </a:xfrm>
          <a:prstGeom prst="rect">
            <a:avLst/>
          </a:prstGeom>
          <a:noFill/>
        </p:spPr>
        <p:txBody>
          <a:bodyPr wrap="none" rtlCol="0">
            <a:spAutoFit/>
          </a:bodyPr>
          <a:lstStyle/>
          <a:p>
            <a:r>
              <a:rPr lang="en-US" dirty="0" smtClean="0"/>
              <a:t>$</a:t>
            </a:r>
            <a:endParaRPr lang="en-US" dirty="0"/>
          </a:p>
        </p:txBody>
      </p:sp>
      <p:sp>
        <p:nvSpPr>
          <p:cNvPr id="47" name="TextBox 46"/>
          <p:cNvSpPr txBox="1"/>
          <p:nvPr/>
        </p:nvSpPr>
        <p:spPr>
          <a:xfrm>
            <a:off x="3441438" y="258991"/>
            <a:ext cx="301660" cy="369332"/>
          </a:xfrm>
          <a:prstGeom prst="rect">
            <a:avLst/>
          </a:prstGeom>
          <a:noFill/>
        </p:spPr>
        <p:txBody>
          <a:bodyPr wrap="none" rtlCol="0">
            <a:spAutoFit/>
          </a:bodyPr>
          <a:lstStyle/>
          <a:p>
            <a:r>
              <a:rPr lang="en-US" dirty="0" smtClean="0"/>
              <a:t>$</a:t>
            </a:r>
            <a:endParaRPr lang="en-US" dirty="0"/>
          </a:p>
        </p:txBody>
      </p:sp>
      <p:sp>
        <p:nvSpPr>
          <p:cNvPr id="48" name="TextBox 47"/>
          <p:cNvSpPr txBox="1"/>
          <p:nvPr/>
        </p:nvSpPr>
        <p:spPr>
          <a:xfrm>
            <a:off x="7374975" y="2881137"/>
            <a:ext cx="301660" cy="369332"/>
          </a:xfrm>
          <a:prstGeom prst="rect">
            <a:avLst/>
          </a:prstGeom>
          <a:noFill/>
        </p:spPr>
        <p:txBody>
          <a:bodyPr wrap="none" rtlCol="0">
            <a:spAutoFit/>
          </a:bodyPr>
          <a:lstStyle/>
          <a:p>
            <a:r>
              <a:rPr lang="en-US" dirty="0" smtClean="0"/>
              <a:t>$</a:t>
            </a:r>
            <a:endParaRPr lang="en-US" dirty="0"/>
          </a:p>
        </p:txBody>
      </p:sp>
      <p:sp>
        <p:nvSpPr>
          <p:cNvPr id="49" name="TextBox 48"/>
          <p:cNvSpPr txBox="1"/>
          <p:nvPr/>
        </p:nvSpPr>
        <p:spPr>
          <a:xfrm>
            <a:off x="2185092" y="2303803"/>
            <a:ext cx="301660" cy="369332"/>
          </a:xfrm>
          <a:prstGeom prst="rect">
            <a:avLst/>
          </a:prstGeom>
          <a:noFill/>
        </p:spPr>
        <p:txBody>
          <a:bodyPr wrap="none" rtlCol="0">
            <a:spAutoFit/>
          </a:bodyPr>
          <a:lstStyle/>
          <a:p>
            <a:r>
              <a:rPr lang="en-US" dirty="0" smtClean="0"/>
              <a:t>$</a:t>
            </a:r>
            <a:endParaRPr lang="en-US" dirty="0"/>
          </a:p>
        </p:txBody>
      </p:sp>
      <p:sp>
        <p:nvSpPr>
          <p:cNvPr id="50" name="TextBox 49"/>
          <p:cNvSpPr txBox="1"/>
          <p:nvPr/>
        </p:nvSpPr>
        <p:spPr>
          <a:xfrm>
            <a:off x="4349558" y="1477271"/>
            <a:ext cx="301660" cy="369332"/>
          </a:xfrm>
          <a:prstGeom prst="rect">
            <a:avLst/>
          </a:prstGeom>
          <a:noFill/>
        </p:spPr>
        <p:txBody>
          <a:bodyPr wrap="none" rtlCol="0">
            <a:spAutoFit/>
          </a:bodyPr>
          <a:lstStyle/>
          <a:p>
            <a:r>
              <a:rPr lang="en-US" dirty="0" smtClean="0"/>
              <a:t>$</a:t>
            </a:r>
            <a:endParaRPr lang="en-US" dirty="0"/>
          </a:p>
        </p:txBody>
      </p:sp>
      <p:sp>
        <p:nvSpPr>
          <p:cNvPr id="51" name="TextBox 50"/>
          <p:cNvSpPr txBox="1"/>
          <p:nvPr/>
        </p:nvSpPr>
        <p:spPr>
          <a:xfrm>
            <a:off x="3743098" y="3402869"/>
            <a:ext cx="301660" cy="369332"/>
          </a:xfrm>
          <a:prstGeom prst="rect">
            <a:avLst/>
          </a:prstGeom>
          <a:noFill/>
        </p:spPr>
        <p:txBody>
          <a:bodyPr wrap="none" rtlCol="0">
            <a:spAutoFit/>
          </a:bodyPr>
          <a:lstStyle/>
          <a:p>
            <a:r>
              <a:rPr lang="en-US" dirty="0" smtClean="0"/>
              <a:t>$</a:t>
            </a:r>
            <a:endParaRPr lang="en-US" dirty="0"/>
          </a:p>
        </p:txBody>
      </p:sp>
      <p:sp>
        <p:nvSpPr>
          <p:cNvPr id="52" name="TextBox 51"/>
          <p:cNvSpPr txBox="1"/>
          <p:nvPr/>
        </p:nvSpPr>
        <p:spPr>
          <a:xfrm>
            <a:off x="2830268" y="3033537"/>
            <a:ext cx="301660" cy="369332"/>
          </a:xfrm>
          <a:prstGeom prst="rect">
            <a:avLst/>
          </a:prstGeom>
          <a:noFill/>
        </p:spPr>
        <p:txBody>
          <a:bodyPr wrap="none" rtlCol="0">
            <a:spAutoFit/>
          </a:bodyPr>
          <a:lstStyle/>
          <a:p>
            <a:r>
              <a:rPr lang="en-US" dirty="0" smtClean="0"/>
              <a:t>$</a:t>
            </a:r>
            <a:endParaRPr lang="en-US" dirty="0"/>
          </a:p>
        </p:txBody>
      </p:sp>
      <p:sp>
        <p:nvSpPr>
          <p:cNvPr id="53" name="TextBox 52"/>
          <p:cNvSpPr txBox="1"/>
          <p:nvPr/>
        </p:nvSpPr>
        <p:spPr>
          <a:xfrm>
            <a:off x="4505098" y="3001271"/>
            <a:ext cx="301660" cy="369332"/>
          </a:xfrm>
          <a:prstGeom prst="rect">
            <a:avLst/>
          </a:prstGeom>
          <a:noFill/>
        </p:spPr>
        <p:txBody>
          <a:bodyPr wrap="none" rtlCol="0">
            <a:spAutoFit/>
          </a:bodyPr>
          <a:lstStyle/>
          <a:p>
            <a:r>
              <a:rPr lang="en-US" dirty="0" smtClean="0"/>
              <a:t>$</a:t>
            </a:r>
            <a:endParaRPr lang="en-US" dirty="0"/>
          </a:p>
        </p:txBody>
      </p:sp>
      <p:sp>
        <p:nvSpPr>
          <p:cNvPr id="54" name="TextBox 53"/>
          <p:cNvSpPr txBox="1"/>
          <p:nvPr/>
        </p:nvSpPr>
        <p:spPr>
          <a:xfrm>
            <a:off x="4654358" y="1782071"/>
            <a:ext cx="301660" cy="369332"/>
          </a:xfrm>
          <a:prstGeom prst="rect">
            <a:avLst/>
          </a:prstGeom>
          <a:noFill/>
        </p:spPr>
        <p:txBody>
          <a:bodyPr wrap="none" rtlCol="0">
            <a:spAutoFit/>
          </a:bodyPr>
          <a:lstStyle/>
          <a:p>
            <a:r>
              <a:rPr lang="en-US" dirty="0" smtClean="0"/>
              <a:t>$</a:t>
            </a:r>
            <a:endParaRPr lang="en-US" dirty="0"/>
          </a:p>
        </p:txBody>
      </p:sp>
      <p:sp>
        <p:nvSpPr>
          <p:cNvPr id="55" name="TextBox 54"/>
          <p:cNvSpPr txBox="1"/>
          <p:nvPr/>
        </p:nvSpPr>
        <p:spPr>
          <a:xfrm>
            <a:off x="6489531" y="1934471"/>
            <a:ext cx="301660" cy="369332"/>
          </a:xfrm>
          <a:prstGeom prst="rect">
            <a:avLst/>
          </a:prstGeom>
          <a:noFill/>
        </p:spPr>
        <p:txBody>
          <a:bodyPr wrap="none" rtlCol="0">
            <a:spAutoFit/>
          </a:bodyPr>
          <a:lstStyle/>
          <a:p>
            <a:r>
              <a:rPr lang="en-US" dirty="0" smtClean="0"/>
              <a:t>$</a:t>
            </a:r>
            <a:endParaRPr lang="en-US" dirty="0"/>
          </a:p>
        </p:txBody>
      </p:sp>
      <p:sp>
        <p:nvSpPr>
          <p:cNvPr id="56" name="TextBox 55"/>
          <p:cNvSpPr txBox="1"/>
          <p:nvPr/>
        </p:nvSpPr>
        <p:spPr>
          <a:xfrm>
            <a:off x="1620181" y="4293933"/>
            <a:ext cx="301660" cy="369332"/>
          </a:xfrm>
          <a:prstGeom prst="rect">
            <a:avLst/>
          </a:prstGeom>
          <a:noFill/>
        </p:spPr>
        <p:txBody>
          <a:bodyPr wrap="none" rtlCol="0">
            <a:spAutoFit/>
          </a:bodyPr>
          <a:lstStyle/>
          <a:p>
            <a:r>
              <a:rPr lang="en-US" dirty="0" smtClean="0"/>
              <a:t>$</a:t>
            </a:r>
            <a:endParaRPr lang="en-US" dirty="0"/>
          </a:p>
        </p:txBody>
      </p:sp>
      <p:sp>
        <p:nvSpPr>
          <p:cNvPr id="57" name="TextBox 56"/>
          <p:cNvSpPr txBox="1"/>
          <p:nvPr/>
        </p:nvSpPr>
        <p:spPr>
          <a:xfrm>
            <a:off x="7140987" y="3814317"/>
            <a:ext cx="301660" cy="369332"/>
          </a:xfrm>
          <a:prstGeom prst="rect">
            <a:avLst/>
          </a:prstGeom>
          <a:noFill/>
        </p:spPr>
        <p:txBody>
          <a:bodyPr wrap="none" rtlCol="0">
            <a:spAutoFit/>
          </a:bodyPr>
          <a:lstStyle/>
          <a:p>
            <a:r>
              <a:rPr lang="en-US" dirty="0" smtClean="0"/>
              <a:t>$</a:t>
            </a:r>
            <a:endParaRPr lang="en-US" dirty="0"/>
          </a:p>
        </p:txBody>
      </p:sp>
      <p:sp>
        <p:nvSpPr>
          <p:cNvPr id="58" name="TextBox 57"/>
          <p:cNvSpPr txBox="1"/>
          <p:nvPr/>
        </p:nvSpPr>
        <p:spPr>
          <a:xfrm>
            <a:off x="251767" y="3444985"/>
            <a:ext cx="301660" cy="369332"/>
          </a:xfrm>
          <a:prstGeom prst="rect">
            <a:avLst/>
          </a:prstGeom>
          <a:noFill/>
        </p:spPr>
        <p:txBody>
          <a:bodyPr wrap="none" rtlCol="0">
            <a:spAutoFit/>
          </a:bodyPr>
          <a:lstStyle/>
          <a:p>
            <a:r>
              <a:rPr lang="en-US" dirty="0" smtClean="0"/>
              <a:t>$</a:t>
            </a:r>
            <a:endParaRPr lang="en-US" dirty="0"/>
          </a:p>
        </p:txBody>
      </p:sp>
      <p:sp>
        <p:nvSpPr>
          <p:cNvPr id="59" name="TextBox 58"/>
          <p:cNvSpPr txBox="1"/>
          <p:nvPr/>
        </p:nvSpPr>
        <p:spPr>
          <a:xfrm>
            <a:off x="4708252" y="3814317"/>
            <a:ext cx="301660" cy="369332"/>
          </a:xfrm>
          <a:prstGeom prst="rect">
            <a:avLst/>
          </a:prstGeom>
          <a:noFill/>
        </p:spPr>
        <p:txBody>
          <a:bodyPr wrap="none" rtlCol="0">
            <a:spAutoFit/>
          </a:bodyPr>
          <a:lstStyle/>
          <a:p>
            <a:r>
              <a:rPr lang="en-US" dirty="0" smtClean="0"/>
              <a:t>$</a:t>
            </a:r>
            <a:endParaRPr lang="en-US" dirty="0"/>
          </a:p>
        </p:txBody>
      </p:sp>
      <p:sp>
        <p:nvSpPr>
          <p:cNvPr id="60" name="TextBox 59"/>
          <p:cNvSpPr txBox="1"/>
          <p:nvPr/>
        </p:nvSpPr>
        <p:spPr>
          <a:xfrm>
            <a:off x="2080521" y="3075653"/>
            <a:ext cx="301660" cy="369332"/>
          </a:xfrm>
          <a:prstGeom prst="rect">
            <a:avLst/>
          </a:prstGeom>
          <a:noFill/>
        </p:spPr>
        <p:txBody>
          <a:bodyPr wrap="none" rtlCol="0">
            <a:spAutoFit/>
          </a:bodyPr>
          <a:lstStyle/>
          <a:p>
            <a:r>
              <a:rPr lang="en-US" dirty="0" smtClean="0"/>
              <a:t>$</a:t>
            </a:r>
            <a:endParaRPr lang="en-US" dirty="0"/>
          </a:p>
        </p:txBody>
      </p:sp>
      <p:sp>
        <p:nvSpPr>
          <p:cNvPr id="61" name="TextBox 60"/>
          <p:cNvSpPr txBox="1"/>
          <p:nvPr/>
        </p:nvSpPr>
        <p:spPr>
          <a:xfrm>
            <a:off x="6014058" y="5697799"/>
            <a:ext cx="301660" cy="369332"/>
          </a:xfrm>
          <a:prstGeom prst="rect">
            <a:avLst/>
          </a:prstGeom>
          <a:noFill/>
        </p:spPr>
        <p:txBody>
          <a:bodyPr wrap="none" rtlCol="0">
            <a:spAutoFit/>
          </a:bodyPr>
          <a:lstStyle/>
          <a:p>
            <a:r>
              <a:rPr lang="en-US" dirty="0" smtClean="0"/>
              <a:t>$</a:t>
            </a:r>
            <a:endParaRPr lang="en-US" dirty="0"/>
          </a:p>
        </p:txBody>
      </p:sp>
      <p:sp>
        <p:nvSpPr>
          <p:cNvPr id="62" name="TextBox 61"/>
          <p:cNvSpPr txBox="1"/>
          <p:nvPr/>
        </p:nvSpPr>
        <p:spPr>
          <a:xfrm>
            <a:off x="824175" y="5120465"/>
            <a:ext cx="301660" cy="369332"/>
          </a:xfrm>
          <a:prstGeom prst="rect">
            <a:avLst/>
          </a:prstGeom>
          <a:noFill/>
        </p:spPr>
        <p:txBody>
          <a:bodyPr wrap="none" rtlCol="0">
            <a:spAutoFit/>
          </a:bodyPr>
          <a:lstStyle/>
          <a:p>
            <a:r>
              <a:rPr lang="en-US" dirty="0" smtClean="0"/>
              <a:t>$</a:t>
            </a:r>
            <a:endParaRPr lang="en-US" dirty="0"/>
          </a:p>
        </p:txBody>
      </p:sp>
      <p:sp>
        <p:nvSpPr>
          <p:cNvPr id="63" name="TextBox 62"/>
          <p:cNvSpPr txBox="1"/>
          <p:nvPr/>
        </p:nvSpPr>
        <p:spPr>
          <a:xfrm>
            <a:off x="2988641" y="4293933"/>
            <a:ext cx="301660" cy="369332"/>
          </a:xfrm>
          <a:prstGeom prst="rect">
            <a:avLst/>
          </a:prstGeom>
          <a:noFill/>
        </p:spPr>
        <p:txBody>
          <a:bodyPr wrap="none" rtlCol="0">
            <a:spAutoFit/>
          </a:bodyPr>
          <a:lstStyle/>
          <a:p>
            <a:r>
              <a:rPr lang="en-US" dirty="0" smtClean="0"/>
              <a:t>$</a:t>
            </a:r>
            <a:endParaRPr lang="en-US" dirty="0"/>
          </a:p>
        </p:txBody>
      </p:sp>
      <p:sp>
        <p:nvSpPr>
          <p:cNvPr id="64" name="TextBox 63"/>
          <p:cNvSpPr txBox="1"/>
          <p:nvPr/>
        </p:nvSpPr>
        <p:spPr>
          <a:xfrm>
            <a:off x="2382181" y="6219531"/>
            <a:ext cx="301660" cy="369332"/>
          </a:xfrm>
          <a:prstGeom prst="rect">
            <a:avLst/>
          </a:prstGeom>
          <a:noFill/>
        </p:spPr>
        <p:txBody>
          <a:bodyPr wrap="none" rtlCol="0">
            <a:spAutoFit/>
          </a:bodyPr>
          <a:lstStyle/>
          <a:p>
            <a:r>
              <a:rPr lang="en-US" dirty="0" smtClean="0"/>
              <a:t>$</a:t>
            </a:r>
            <a:endParaRPr lang="en-US" dirty="0"/>
          </a:p>
        </p:txBody>
      </p:sp>
      <p:sp>
        <p:nvSpPr>
          <p:cNvPr id="65" name="TextBox 64"/>
          <p:cNvSpPr txBox="1"/>
          <p:nvPr/>
        </p:nvSpPr>
        <p:spPr>
          <a:xfrm>
            <a:off x="1469351" y="5850199"/>
            <a:ext cx="301660" cy="369332"/>
          </a:xfrm>
          <a:prstGeom prst="rect">
            <a:avLst/>
          </a:prstGeom>
          <a:noFill/>
        </p:spPr>
        <p:txBody>
          <a:bodyPr wrap="none" rtlCol="0">
            <a:spAutoFit/>
          </a:bodyPr>
          <a:lstStyle/>
          <a:p>
            <a:r>
              <a:rPr lang="en-US" dirty="0" smtClean="0"/>
              <a:t>$</a:t>
            </a:r>
            <a:endParaRPr lang="en-US" dirty="0"/>
          </a:p>
        </p:txBody>
      </p:sp>
      <p:sp>
        <p:nvSpPr>
          <p:cNvPr id="66" name="TextBox 65"/>
          <p:cNvSpPr txBox="1"/>
          <p:nvPr/>
        </p:nvSpPr>
        <p:spPr>
          <a:xfrm>
            <a:off x="3144181" y="5817933"/>
            <a:ext cx="301660" cy="369332"/>
          </a:xfrm>
          <a:prstGeom prst="rect">
            <a:avLst/>
          </a:prstGeom>
          <a:noFill/>
        </p:spPr>
        <p:txBody>
          <a:bodyPr wrap="none" rtlCol="0">
            <a:spAutoFit/>
          </a:bodyPr>
          <a:lstStyle/>
          <a:p>
            <a:r>
              <a:rPr lang="en-US" dirty="0" smtClean="0"/>
              <a:t>$</a:t>
            </a:r>
            <a:endParaRPr lang="en-US" dirty="0"/>
          </a:p>
        </p:txBody>
      </p:sp>
      <p:sp>
        <p:nvSpPr>
          <p:cNvPr id="67" name="TextBox 66"/>
          <p:cNvSpPr txBox="1"/>
          <p:nvPr/>
        </p:nvSpPr>
        <p:spPr>
          <a:xfrm>
            <a:off x="3293441" y="4598733"/>
            <a:ext cx="301660" cy="369332"/>
          </a:xfrm>
          <a:prstGeom prst="rect">
            <a:avLst/>
          </a:prstGeom>
          <a:noFill/>
        </p:spPr>
        <p:txBody>
          <a:bodyPr wrap="none" rtlCol="0">
            <a:spAutoFit/>
          </a:bodyPr>
          <a:lstStyle/>
          <a:p>
            <a:r>
              <a:rPr lang="en-US" dirty="0" smtClean="0"/>
              <a:t>$</a:t>
            </a:r>
            <a:endParaRPr lang="en-US" dirty="0"/>
          </a:p>
        </p:txBody>
      </p:sp>
      <p:sp>
        <p:nvSpPr>
          <p:cNvPr id="68" name="TextBox 67"/>
          <p:cNvSpPr txBox="1"/>
          <p:nvPr/>
        </p:nvSpPr>
        <p:spPr>
          <a:xfrm>
            <a:off x="5128614" y="4751133"/>
            <a:ext cx="301660" cy="369332"/>
          </a:xfrm>
          <a:prstGeom prst="rect">
            <a:avLst/>
          </a:prstGeom>
          <a:noFill/>
        </p:spPr>
        <p:txBody>
          <a:bodyPr wrap="none" rtlCol="0">
            <a:spAutoFit/>
          </a:bodyPr>
          <a:lstStyle/>
          <a:p>
            <a:r>
              <a:rPr lang="en-US" dirty="0" smtClean="0"/>
              <a:t>$</a:t>
            </a:r>
            <a:endParaRPr lang="en-US" dirty="0"/>
          </a:p>
        </p:txBody>
      </p:sp>
      <p:sp>
        <p:nvSpPr>
          <p:cNvPr id="69" name="TextBox 68"/>
          <p:cNvSpPr txBox="1"/>
          <p:nvPr/>
        </p:nvSpPr>
        <p:spPr>
          <a:xfrm>
            <a:off x="2978312" y="3804467"/>
            <a:ext cx="301660" cy="369332"/>
          </a:xfrm>
          <a:prstGeom prst="rect">
            <a:avLst/>
          </a:prstGeom>
          <a:noFill/>
        </p:spPr>
        <p:txBody>
          <a:bodyPr wrap="none" rtlCol="0">
            <a:spAutoFit/>
          </a:bodyPr>
          <a:lstStyle/>
          <a:p>
            <a:r>
              <a:rPr lang="en-US" dirty="0" smtClean="0"/>
              <a:t>$</a:t>
            </a:r>
            <a:endParaRPr lang="en-US" dirty="0"/>
          </a:p>
        </p:txBody>
      </p:sp>
      <p:sp>
        <p:nvSpPr>
          <p:cNvPr id="70" name="TextBox 69"/>
          <p:cNvSpPr txBox="1"/>
          <p:nvPr/>
        </p:nvSpPr>
        <p:spPr>
          <a:xfrm>
            <a:off x="8499118" y="3324851"/>
            <a:ext cx="301660" cy="369332"/>
          </a:xfrm>
          <a:prstGeom prst="rect">
            <a:avLst/>
          </a:prstGeom>
          <a:noFill/>
        </p:spPr>
        <p:txBody>
          <a:bodyPr wrap="none" rtlCol="0">
            <a:spAutoFit/>
          </a:bodyPr>
          <a:lstStyle/>
          <a:p>
            <a:r>
              <a:rPr lang="en-US" dirty="0" smtClean="0"/>
              <a:t>$</a:t>
            </a:r>
            <a:endParaRPr lang="en-US" dirty="0"/>
          </a:p>
        </p:txBody>
      </p:sp>
      <p:sp>
        <p:nvSpPr>
          <p:cNvPr id="71" name="TextBox 70"/>
          <p:cNvSpPr txBox="1"/>
          <p:nvPr/>
        </p:nvSpPr>
        <p:spPr>
          <a:xfrm>
            <a:off x="1609898" y="2955519"/>
            <a:ext cx="301660" cy="369332"/>
          </a:xfrm>
          <a:prstGeom prst="rect">
            <a:avLst/>
          </a:prstGeom>
          <a:noFill/>
        </p:spPr>
        <p:txBody>
          <a:bodyPr wrap="none" rtlCol="0">
            <a:spAutoFit/>
          </a:bodyPr>
          <a:lstStyle/>
          <a:p>
            <a:r>
              <a:rPr lang="en-US" dirty="0" smtClean="0"/>
              <a:t>$</a:t>
            </a:r>
            <a:endParaRPr lang="en-US" dirty="0"/>
          </a:p>
        </p:txBody>
      </p:sp>
      <p:sp>
        <p:nvSpPr>
          <p:cNvPr id="72" name="TextBox 71"/>
          <p:cNvSpPr txBox="1"/>
          <p:nvPr/>
        </p:nvSpPr>
        <p:spPr>
          <a:xfrm>
            <a:off x="6066383" y="3324851"/>
            <a:ext cx="301660" cy="369332"/>
          </a:xfrm>
          <a:prstGeom prst="rect">
            <a:avLst/>
          </a:prstGeom>
          <a:noFill/>
        </p:spPr>
        <p:txBody>
          <a:bodyPr wrap="none" rtlCol="0">
            <a:spAutoFit/>
          </a:bodyPr>
          <a:lstStyle/>
          <a:p>
            <a:r>
              <a:rPr lang="en-US" dirty="0" smtClean="0"/>
              <a:t>$</a:t>
            </a:r>
            <a:endParaRPr lang="en-US" dirty="0"/>
          </a:p>
        </p:txBody>
      </p:sp>
      <p:sp>
        <p:nvSpPr>
          <p:cNvPr id="73" name="TextBox 72"/>
          <p:cNvSpPr txBox="1"/>
          <p:nvPr/>
        </p:nvSpPr>
        <p:spPr>
          <a:xfrm>
            <a:off x="3438652" y="2586187"/>
            <a:ext cx="301660" cy="369332"/>
          </a:xfrm>
          <a:prstGeom prst="rect">
            <a:avLst/>
          </a:prstGeom>
          <a:noFill/>
        </p:spPr>
        <p:txBody>
          <a:bodyPr wrap="none" rtlCol="0">
            <a:spAutoFit/>
          </a:bodyPr>
          <a:lstStyle/>
          <a:p>
            <a:r>
              <a:rPr lang="en-US" dirty="0" smtClean="0"/>
              <a:t>$</a:t>
            </a:r>
            <a:endParaRPr lang="en-US" dirty="0"/>
          </a:p>
        </p:txBody>
      </p:sp>
      <p:sp>
        <p:nvSpPr>
          <p:cNvPr id="74" name="TextBox 73"/>
          <p:cNvSpPr txBox="1"/>
          <p:nvPr/>
        </p:nvSpPr>
        <p:spPr>
          <a:xfrm>
            <a:off x="7372189" y="5208333"/>
            <a:ext cx="301660" cy="369332"/>
          </a:xfrm>
          <a:prstGeom prst="rect">
            <a:avLst/>
          </a:prstGeom>
          <a:noFill/>
        </p:spPr>
        <p:txBody>
          <a:bodyPr wrap="none" rtlCol="0">
            <a:spAutoFit/>
          </a:bodyPr>
          <a:lstStyle/>
          <a:p>
            <a:r>
              <a:rPr lang="en-US" dirty="0" smtClean="0"/>
              <a:t>$</a:t>
            </a:r>
            <a:endParaRPr lang="en-US" dirty="0"/>
          </a:p>
        </p:txBody>
      </p:sp>
      <p:sp>
        <p:nvSpPr>
          <p:cNvPr id="75" name="TextBox 74"/>
          <p:cNvSpPr txBox="1"/>
          <p:nvPr/>
        </p:nvSpPr>
        <p:spPr>
          <a:xfrm>
            <a:off x="2182306" y="4630999"/>
            <a:ext cx="301660" cy="369332"/>
          </a:xfrm>
          <a:prstGeom prst="rect">
            <a:avLst/>
          </a:prstGeom>
          <a:noFill/>
        </p:spPr>
        <p:txBody>
          <a:bodyPr wrap="none" rtlCol="0">
            <a:spAutoFit/>
          </a:bodyPr>
          <a:lstStyle/>
          <a:p>
            <a:r>
              <a:rPr lang="en-US" dirty="0" smtClean="0"/>
              <a:t>$</a:t>
            </a:r>
            <a:endParaRPr lang="en-US" dirty="0"/>
          </a:p>
        </p:txBody>
      </p:sp>
      <p:sp>
        <p:nvSpPr>
          <p:cNvPr id="76" name="TextBox 75"/>
          <p:cNvSpPr txBox="1"/>
          <p:nvPr/>
        </p:nvSpPr>
        <p:spPr>
          <a:xfrm>
            <a:off x="4346772" y="3804467"/>
            <a:ext cx="301660" cy="369332"/>
          </a:xfrm>
          <a:prstGeom prst="rect">
            <a:avLst/>
          </a:prstGeom>
          <a:noFill/>
        </p:spPr>
        <p:txBody>
          <a:bodyPr wrap="none" rtlCol="0">
            <a:spAutoFit/>
          </a:bodyPr>
          <a:lstStyle/>
          <a:p>
            <a:r>
              <a:rPr lang="en-US" dirty="0" smtClean="0"/>
              <a:t>$</a:t>
            </a:r>
            <a:endParaRPr lang="en-US" dirty="0"/>
          </a:p>
        </p:txBody>
      </p:sp>
      <p:sp>
        <p:nvSpPr>
          <p:cNvPr id="77" name="TextBox 76"/>
          <p:cNvSpPr txBox="1"/>
          <p:nvPr/>
        </p:nvSpPr>
        <p:spPr>
          <a:xfrm>
            <a:off x="3740312" y="5730065"/>
            <a:ext cx="301660" cy="369332"/>
          </a:xfrm>
          <a:prstGeom prst="rect">
            <a:avLst/>
          </a:prstGeom>
          <a:noFill/>
        </p:spPr>
        <p:txBody>
          <a:bodyPr wrap="none" rtlCol="0">
            <a:spAutoFit/>
          </a:bodyPr>
          <a:lstStyle/>
          <a:p>
            <a:r>
              <a:rPr lang="en-US" dirty="0" smtClean="0"/>
              <a:t>$</a:t>
            </a:r>
            <a:endParaRPr lang="en-US" dirty="0"/>
          </a:p>
        </p:txBody>
      </p:sp>
      <p:sp>
        <p:nvSpPr>
          <p:cNvPr id="78" name="TextBox 77"/>
          <p:cNvSpPr txBox="1"/>
          <p:nvPr/>
        </p:nvSpPr>
        <p:spPr>
          <a:xfrm>
            <a:off x="2827482" y="5360733"/>
            <a:ext cx="301660" cy="369332"/>
          </a:xfrm>
          <a:prstGeom prst="rect">
            <a:avLst/>
          </a:prstGeom>
          <a:noFill/>
        </p:spPr>
        <p:txBody>
          <a:bodyPr wrap="none" rtlCol="0">
            <a:spAutoFit/>
          </a:bodyPr>
          <a:lstStyle/>
          <a:p>
            <a:r>
              <a:rPr lang="en-US" dirty="0" smtClean="0"/>
              <a:t>$</a:t>
            </a:r>
            <a:endParaRPr lang="en-US" dirty="0"/>
          </a:p>
        </p:txBody>
      </p:sp>
      <p:sp>
        <p:nvSpPr>
          <p:cNvPr id="79" name="TextBox 78"/>
          <p:cNvSpPr txBox="1"/>
          <p:nvPr/>
        </p:nvSpPr>
        <p:spPr>
          <a:xfrm>
            <a:off x="4502312" y="5328467"/>
            <a:ext cx="301660" cy="369332"/>
          </a:xfrm>
          <a:prstGeom prst="rect">
            <a:avLst/>
          </a:prstGeom>
          <a:noFill/>
        </p:spPr>
        <p:txBody>
          <a:bodyPr wrap="none" rtlCol="0">
            <a:spAutoFit/>
          </a:bodyPr>
          <a:lstStyle/>
          <a:p>
            <a:r>
              <a:rPr lang="en-US" dirty="0" smtClean="0"/>
              <a:t>$</a:t>
            </a:r>
            <a:endParaRPr lang="en-US" dirty="0"/>
          </a:p>
        </p:txBody>
      </p:sp>
      <p:sp>
        <p:nvSpPr>
          <p:cNvPr id="81" name="TextBox 80"/>
          <p:cNvSpPr txBox="1"/>
          <p:nvPr/>
        </p:nvSpPr>
        <p:spPr>
          <a:xfrm>
            <a:off x="6486745" y="4261667"/>
            <a:ext cx="301660" cy="369332"/>
          </a:xfrm>
          <a:prstGeom prst="rect">
            <a:avLst/>
          </a:prstGeom>
          <a:noFill/>
        </p:spPr>
        <p:txBody>
          <a:bodyPr wrap="none" rtlCol="0">
            <a:spAutoFit/>
          </a:bodyPr>
          <a:lstStyle/>
          <a:p>
            <a:r>
              <a:rPr lang="en-US" dirty="0" smtClean="0"/>
              <a:t>$</a:t>
            </a:r>
            <a:endParaRPr lang="en-US" dirty="0"/>
          </a:p>
        </p:txBody>
      </p:sp>
      <p:pic>
        <p:nvPicPr>
          <p:cNvPr id="3" name="Picture 2" descr="Screen Shot 2015-12-20 at 11.10.4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4847" y="3075653"/>
            <a:ext cx="3376880" cy="3416666"/>
          </a:xfrm>
          <a:prstGeom prst="rect">
            <a:avLst/>
          </a:prstGeom>
        </p:spPr>
      </p:pic>
    </p:spTree>
    <p:extLst>
      <p:ext uri="{BB962C8B-B14F-4D97-AF65-F5344CB8AC3E}">
        <p14:creationId xmlns:p14="http://schemas.microsoft.com/office/powerpoint/2010/main" val="3278521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Aims</a:t>
            </a:r>
            <a:endParaRPr lang="en-US" dirty="0"/>
          </a:p>
        </p:txBody>
      </p:sp>
      <p:sp>
        <p:nvSpPr>
          <p:cNvPr id="3" name="Content Placeholder 2"/>
          <p:cNvSpPr>
            <a:spLocks noGrp="1"/>
          </p:cNvSpPr>
          <p:nvPr>
            <p:ph idx="1"/>
          </p:nvPr>
        </p:nvSpPr>
        <p:spPr/>
        <p:txBody>
          <a:bodyPr>
            <a:normAutofit lnSpcReduction="10000"/>
          </a:bodyPr>
          <a:lstStyle/>
          <a:p>
            <a:r>
              <a:rPr lang="en-US" dirty="0" smtClean="0"/>
              <a:t>2-5 clearly stated goals that encapsulate the main point of the activity (do not overpromise)</a:t>
            </a:r>
          </a:p>
          <a:p>
            <a:r>
              <a:rPr lang="en-US" dirty="0" smtClean="0"/>
              <a:t>Create a logical flow from one aim to the next</a:t>
            </a:r>
          </a:p>
          <a:p>
            <a:r>
              <a:rPr lang="en-US" dirty="0" smtClean="0"/>
              <a:t>Each aim can have several interrelated experimental activities</a:t>
            </a:r>
          </a:p>
          <a:p>
            <a:r>
              <a:rPr lang="en-US" dirty="0" smtClean="0"/>
              <a:t>Try to avoid describing the experimental approach</a:t>
            </a:r>
          </a:p>
          <a:p>
            <a:r>
              <a:rPr lang="en-US" dirty="0" smtClean="0"/>
              <a:t>Use active verbs and avoid vague aims</a:t>
            </a:r>
            <a:endParaRPr lang="en-US" dirty="0"/>
          </a:p>
        </p:txBody>
      </p:sp>
    </p:spTree>
    <p:extLst>
      <p:ext uri="{BB962C8B-B14F-4D97-AF65-F5344CB8AC3E}">
        <p14:creationId xmlns:p14="http://schemas.microsoft.com/office/powerpoint/2010/main" val="22506648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Significance</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a:p>
          <a:p>
            <a:r>
              <a:rPr lang="en-US" dirty="0"/>
              <a:t>Statement of innovation/novelty</a:t>
            </a:r>
            <a:endParaRPr lang="en-US" dirty="0" smtClean="0"/>
          </a:p>
          <a:p>
            <a:pPr lvl="1"/>
            <a:r>
              <a:rPr lang="en-US" dirty="0" smtClean="0"/>
              <a:t>Novelty </a:t>
            </a:r>
            <a:r>
              <a:rPr lang="en-US" dirty="0"/>
              <a:t>is one of the 5 key review criteria of NIH</a:t>
            </a:r>
            <a:endParaRPr lang="en-US" dirty="0" smtClean="0"/>
          </a:p>
          <a:p>
            <a:r>
              <a:rPr lang="en-US" dirty="0" smtClean="0"/>
              <a:t>What </a:t>
            </a:r>
            <a:r>
              <a:rPr lang="en-US" dirty="0"/>
              <a:t>makes your project </a:t>
            </a:r>
            <a:r>
              <a:rPr lang="en-US" dirty="0" smtClean="0"/>
              <a:t>better than other approaches?</a:t>
            </a:r>
          </a:p>
          <a:p>
            <a:r>
              <a:rPr lang="en-US" dirty="0" smtClean="0"/>
              <a:t>What specific expectations will </a:t>
            </a:r>
            <a:r>
              <a:rPr lang="en-US" dirty="0"/>
              <a:t>be fulfilled </a:t>
            </a:r>
            <a:r>
              <a:rPr lang="en-US" dirty="0" smtClean="0"/>
              <a:t>by your </a:t>
            </a:r>
            <a:r>
              <a:rPr lang="en-US" dirty="0"/>
              <a:t>proposal</a:t>
            </a:r>
            <a:endParaRPr lang="en-US" dirty="0" smtClean="0"/>
          </a:p>
          <a:p>
            <a:r>
              <a:rPr lang="en-US" dirty="0" smtClean="0"/>
              <a:t>What is the potential impact of </a:t>
            </a:r>
            <a:r>
              <a:rPr lang="en-US" dirty="0"/>
              <a:t>the findings from your proposal</a:t>
            </a:r>
            <a:endParaRPr lang="en-US" dirty="0" smtClean="0"/>
          </a:p>
          <a:p>
            <a:pPr lvl="1"/>
            <a:r>
              <a:rPr lang="en-US" dirty="0" smtClean="0"/>
              <a:t>How your experimental results </a:t>
            </a:r>
            <a:r>
              <a:rPr lang="en-US" dirty="0"/>
              <a:t>will fill the critical need</a:t>
            </a:r>
            <a:endParaRPr lang="en-US" dirty="0" smtClean="0"/>
          </a:p>
          <a:p>
            <a:pPr lvl="1"/>
            <a:r>
              <a:rPr lang="en-US" dirty="0" smtClean="0"/>
              <a:t>Must relate </a:t>
            </a:r>
            <a:r>
              <a:rPr lang="en-US" dirty="0"/>
              <a:t>to area and mission of opening sentence</a:t>
            </a:r>
          </a:p>
          <a:p>
            <a:endParaRPr lang="en-US" dirty="0"/>
          </a:p>
        </p:txBody>
      </p:sp>
    </p:spTree>
    <p:extLst>
      <p:ext uri="{BB962C8B-B14F-4D97-AF65-F5344CB8AC3E}">
        <p14:creationId xmlns:p14="http://schemas.microsoft.com/office/powerpoint/2010/main" val="13530151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1153" y="178885"/>
            <a:ext cx="7423421" cy="6924971"/>
          </a:xfrm>
          <a:prstGeom prst="rect">
            <a:avLst/>
          </a:prstGeom>
          <a:noFill/>
        </p:spPr>
        <p:txBody>
          <a:bodyPr wrap="square" rtlCol="0">
            <a:spAutoFit/>
          </a:bodyPr>
          <a:lstStyle/>
          <a:p>
            <a:pPr lvl="1" algn="ctr"/>
            <a:r>
              <a:rPr lang="en-US" sz="1200" b="1" u="sng" dirty="0" smtClean="0"/>
              <a:t>Text components of your proposal:</a:t>
            </a:r>
          </a:p>
          <a:p>
            <a:r>
              <a:rPr lang="en-US" sz="1200" i="1" dirty="0" smtClean="0">
                <a:solidFill>
                  <a:srgbClr val="3366FF"/>
                </a:solidFill>
              </a:rPr>
              <a:t>Hypothesis and specific </a:t>
            </a:r>
            <a:r>
              <a:rPr lang="en-US" sz="1200" i="1" dirty="0" err="1" smtClean="0">
                <a:solidFill>
                  <a:srgbClr val="3366FF"/>
                </a:solidFill>
              </a:rPr>
              <a:t>aim(s</a:t>
            </a:r>
            <a:r>
              <a:rPr lang="en-US" sz="1200" i="1" dirty="0" smtClean="0">
                <a:solidFill>
                  <a:srgbClr val="3366FF"/>
                </a:solidFill>
              </a:rPr>
              <a:t>)</a:t>
            </a:r>
          </a:p>
          <a:p>
            <a:pPr lvl="2"/>
            <a:r>
              <a:rPr lang="en-US" sz="1200" dirty="0" smtClean="0"/>
              <a:t>State concisely the goals of the proposed research and summarize the expected </a:t>
            </a:r>
            <a:r>
              <a:rPr lang="en-US" sz="1200" dirty="0" err="1" smtClean="0"/>
              <a:t>outcome(s</a:t>
            </a:r>
            <a:r>
              <a:rPr lang="en-US" sz="1200" dirty="0" smtClean="0"/>
              <a:t>), including the impact that the results of the proposed research will exert on the research </a:t>
            </a:r>
            <a:r>
              <a:rPr lang="en-US" sz="1200" dirty="0" err="1" smtClean="0"/>
              <a:t>field(s</a:t>
            </a:r>
            <a:r>
              <a:rPr lang="en-US" sz="1200" dirty="0" smtClean="0"/>
              <a:t>) involved. </a:t>
            </a:r>
          </a:p>
          <a:p>
            <a:pPr lvl="2"/>
            <a:r>
              <a:rPr lang="en-US" sz="1200" dirty="0" smtClean="0"/>
              <a:t>List succinctly the specific objectives of the research proposed, e.g., to test a stated hypothesis, create a novel design, solve a specific problem, challenge an existing paradigm or clinical practice, address a critical barrier to progress in the field, or develop new technology. </a:t>
            </a:r>
          </a:p>
          <a:p>
            <a:pPr lvl="2"/>
            <a:r>
              <a:rPr lang="en-US" sz="1200" dirty="0" smtClean="0">
                <a:solidFill>
                  <a:srgbClr val="FF0000"/>
                </a:solidFill>
              </a:rPr>
              <a:t>Specific Aims are limited to one page. 	</a:t>
            </a:r>
          </a:p>
          <a:p>
            <a:pPr lvl="2"/>
            <a:endParaRPr lang="en-US" sz="1200" dirty="0" smtClean="0"/>
          </a:p>
          <a:p>
            <a:r>
              <a:rPr lang="en-US" sz="1200" i="1" dirty="0" smtClean="0">
                <a:solidFill>
                  <a:srgbClr val="3366FF"/>
                </a:solidFill>
              </a:rPr>
              <a:t>Research Strategy section sub-divided into three parts: Significance, Innovation, and Approach	</a:t>
            </a:r>
          </a:p>
          <a:p>
            <a:pPr lvl="1"/>
            <a:r>
              <a:rPr lang="en-US" sz="1200" i="1" dirty="0" smtClean="0"/>
              <a:t>(a) Significance </a:t>
            </a:r>
          </a:p>
          <a:p>
            <a:pPr lvl="1"/>
            <a:r>
              <a:rPr lang="en-US" sz="1200" dirty="0" smtClean="0"/>
              <a:t>• Explain the importance of the problem or critical barrier to progress in the field that the proposed project addresses. </a:t>
            </a:r>
          </a:p>
          <a:p>
            <a:pPr lvl="1"/>
            <a:r>
              <a:rPr lang="en-US" sz="1200" dirty="0" smtClean="0"/>
              <a:t>• Explain how the proposed project will improve scientific knowledge, technical capability, and/or clinical practice in one or more broad fields. </a:t>
            </a:r>
          </a:p>
          <a:p>
            <a:pPr lvl="1"/>
            <a:r>
              <a:rPr lang="en-US" sz="1200" dirty="0" smtClean="0"/>
              <a:t>• Describe how the concepts, methods, technologies, treatments, services, or preventative interventions that drive this field will be changed if the proposed aims are achieved. </a:t>
            </a:r>
          </a:p>
          <a:p>
            <a:pPr lvl="1"/>
            <a:r>
              <a:rPr lang="en-US" sz="1200" i="1" dirty="0" smtClean="0"/>
              <a:t>(</a:t>
            </a:r>
            <a:r>
              <a:rPr lang="en-US" sz="1200" i="1" dirty="0" err="1" smtClean="0"/>
              <a:t>b</a:t>
            </a:r>
            <a:r>
              <a:rPr lang="en-US" sz="1200" i="1" dirty="0" smtClean="0"/>
              <a:t>) Innovation </a:t>
            </a:r>
          </a:p>
          <a:p>
            <a:pPr lvl="1"/>
            <a:r>
              <a:rPr lang="en-US" sz="1200" dirty="0" smtClean="0"/>
              <a:t>• Explain how the application challenges and seeks to shift current research or clinical practice paradigms. </a:t>
            </a:r>
          </a:p>
          <a:p>
            <a:pPr lvl="1"/>
            <a:r>
              <a:rPr lang="en-US" sz="1200" dirty="0" smtClean="0"/>
              <a:t>• Describe any novel theoretical concepts, approaches or methodologies, instrumentation or interventions to be developed or used, and any advantage over existing methodologies, instrumentation, or interventions. </a:t>
            </a:r>
          </a:p>
          <a:p>
            <a:pPr lvl="1"/>
            <a:r>
              <a:rPr lang="en-US" sz="1200" dirty="0" smtClean="0"/>
              <a:t>• Explain any refinements, improvements, or new applications of theoretical concepts, approaches or methodologies, instrumentation, or interventions. </a:t>
            </a:r>
          </a:p>
          <a:p>
            <a:r>
              <a:rPr lang="en-US" sz="1200" dirty="0" smtClean="0"/>
              <a:t>	</a:t>
            </a:r>
            <a:r>
              <a:rPr lang="en-US" sz="1200" i="1" dirty="0" smtClean="0"/>
              <a:t>(</a:t>
            </a:r>
            <a:r>
              <a:rPr lang="en-US" sz="1200" i="1" dirty="0" err="1" smtClean="0"/>
              <a:t>c</a:t>
            </a:r>
            <a:r>
              <a:rPr lang="en-US" sz="1200" i="1" dirty="0" smtClean="0"/>
              <a:t>) Approach </a:t>
            </a:r>
          </a:p>
          <a:p>
            <a:pPr lvl="1"/>
            <a:r>
              <a:rPr lang="en-US" sz="1200" dirty="0" smtClean="0"/>
              <a:t>• Describe the overall strategy, methodology, and analyses to be used to accomplish the specific aims of the project. Unless addressed separately in Item 15 (Resource Sharing Plan), include how the data will be collected, analyzed, and interpreted as well as any resource sharing plans as appropriate. </a:t>
            </a:r>
          </a:p>
          <a:p>
            <a:pPr lvl="1"/>
            <a:r>
              <a:rPr lang="en-US" sz="1200" dirty="0" smtClean="0"/>
              <a:t>• Discuss potential problems, alternative strategies, and benchmarks for success anticipated to achieve the aims. </a:t>
            </a:r>
          </a:p>
          <a:p>
            <a:pPr lvl="1"/>
            <a:r>
              <a:rPr lang="en-US" sz="1200" dirty="0" smtClean="0"/>
              <a:t>• If the project is in the early stages of development, describe any strategy to establish feasibility, and address the management of any high risk aspects of the proposed work. </a:t>
            </a:r>
          </a:p>
          <a:p>
            <a:pPr lvl="1"/>
            <a:r>
              <a:rPr lang="en-US" sz="1200" dirty="0" smtClean="0"/>
              <a:t>• Point any procedures, situations, or materials that may be hazardous to personnel and precautions to be exercised. A full discussion on the use of Select Agents should appear in Item 11, below. </a:t>
            </a:r>
          </a:p>
          <a:p>
            <a:pPr lvl="1"/>
            <a:r>
              <a:rPr lang="en-US" sz="1200" dirty="0" smtClean="0"/>
              <a:t>(the formal page limit by NIH is 12 pages for this section. </a:t>
            </a:r>
            <a:r>
              <a:rPr lang="en-US" sz="1200" dirty="0" smtClean="0">
                <a:solidFill>
                  <a:srgbClr val="FF0000"/>
                </a:solidFill>
              </a:rPr>
              <a:t> Limit your writing to 10 pages for this section</a:t>
            </a:r>
          </a:p>
          <a:p>
            <a:r>
              <a:rPr lang="en-US" sz="1200" dirty="0" smtClean="0"/>
              <a:t>	</a:t>
            </a:r>
          </a:p>
          <a:p>
            <a:endParaRPr lang="en-US" sz="1200" dirty="0"/>
          </a:p>
        </p:txBody>
      </p:sp>
    </p:spTree>
    <p:extLst>
      <p:ext uri="{BB962C8B-B14F-4D97-AF65-F5344CB8AC3E}">
        <p14:creationId xmlns:p14="http://schemas.microsoft.com/office/powerpoint/2010/main" val="164608063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NIH Peer review</a:t>
            </a:r>
            <a:endParaRPr lang="en-US" dirty="0"/>
          </a:p>
        </p:txBody>
      </p:sp>
      <p:sp>
        <p:nvSpPr>
          <p:cNvPr id="3" name="Content Placeholder 2"/>
          <p:cNvSpPr>
            <a:spLocks noGrp="1"/>
          </p:cNvSpPr>
          <p:nvPr>
            <p:ph idx="1"/>
          </p:nvPr>
        </p:nvSpPr>
        <p:spPr/>
        <p:txBody>
          <a:bodyPr>
            <a:normAutofit fontScale="40000" lnSpcReduction="20000"/>
          </a:bodyPr>
          <a:lstStyle/>
          <a:p>
            <a:r>
              <a:rPr lang="en-US" dirty="0" smtClean="0"/>
              <a:t>Scoring system</a:t>
            </a:r>
          </a:p>
          <a:p>
            <a:r>
              <a:rPr lang="en-US" dirty="0"/>
              <a:t>The NIH grant application scoring system uses a 9-point scale</a:t>
            </a:r>
            <a:r>
              <a:rPr lang="en-US" dirty="0" smtClean="0"/>
              <a:t> </a:t>
            </a:r>
          </a:p>
          <a:p>
            <a:r>
              <a:rPr lang="en-US" dirty="0" smtClean="0"/>
              <a:t>A </a:t>
            </a:r>
            <a:r>
              <a:rPr lang="en-US" dirty="0"/>
              <a:t>score of 1 indicates an exceptionally strong application with essentially </a:t>
            </a:r>
            <a:r>
              <a:rPr lang="en-US" dirty="0" smtClean="0"/>
              <a:t>no weaknesses</a:t>
            </a:r>
            <a:r>
              <a:rPr lang="en-US" dirty="0"/>
              <a:t>.</a:t>
            </a:r>
            <a:r>
              <a:rPr lang="en-US" dirty="0" smtClean="0"/>
              <a:t> </a:t>
            </a:r>
          </a:p>
          <a:p>
            <a:r>
              <a:rPr lang="en-US" dirty="0" smtClean="0"/>
              <a:t>A </a:t>
            </a:r>
            <a:r>
              <a:rPr lang="en-US" dirty="0"/>
              <a:t>score of 9 indicates an application with serious and </a:t>
            </a:r>
            <a:r>
              <a:rPr lang="en-US" dirty="0" smtClean="0"/>
              <a:t>substantive weaknesses </a:t>
            </a:r>
            <a:r>
              <a:rPr lang="en-US" dirty="0"/>
              <a:t>with very few strengths; 5 is considered an average score</a:t>
            </a:r>
            <a:r>
              <a:rPr lang="en-US" dirty="0" smtClean="0"/>
              <a:t> </a:t>
            </a:r>
          </a:p>
          <a:p>
            <a:r>
              <a:rPr lang="en-US" dirty="0" smtClean="0"/>
              <a:t>Ratings </a:t>
            </a:r>
            <a:r>
              <a:rPr lang="en-US" dirty="0"/>
              <a:t>are in whole numbers only (no decimal ratings)</a:t>
            </a:r>
            <a:r>
              <a:rPr lang="en-US" dirty="0" smtClean="0"/>
              <a:t> </a:t>
            </a:r>
          </a:p>
          <a:p>
            <a:r>
              <a:rPr lang="en-US" dirty="0" smtClean="0"/>
              <a:t>This </a:t>
            </a:r>
            <a:r>
              <a:rPr lang="en-US" dirty="0"/>
              <a:t>scale is used by all eligible (without conflict of interest) SRG (Scientific </a:t>
            </a:r>
            <a:r>
              <a:rPr lang="en-US" dirty="0" err="1"/>
              <a:t>ReviewGroup</a:t>
            </a:r>
            <a:r>
              <a:rPr lang="en-US" dirty="0"/>
              <a:t>) members to provide an overall impact/priority score and for assigned reviewers to score (at least) five individual criteria (e.g.,</a:t>
            </a:r>
            <a:r>
              <a:rPr lang="en-US" b="1" i="1" u="sng" dirty="0"/>
              <a:t> Significance, </a:t>
            </a:r>
            <a:r>
              <a:rPr lang="en-US" b="1" i="1" u="sng" dirty="0" err="1"/>
              <a:t>Investigator(s</a:t>
            </a:r>
            <a:r>
              <a:rPr lang="en-US" b="1" i="1" u="sng" dirty="0"/>
              <a:t>), Innovation, Approach, Environment</a:t>
            </a:r>
            <a:r>
              <a:rPr lang="en-US" dirty="0" smtClean="0"/>
              <a:t>)</a:t>
            </a:r>
          </a:p>
          <a:p>
            <a:r>
              <a:rPr lang="en-US" dirty="0" smtClean="0"/>
              <a:t>For </a:t>
            </a:r>
            <a:r>
              <a:rPr lang="en-US" dirty="0"/>
              <a:t>the impact/priority score rating, strengths and weaknesses across all of the review criteria should be </a:t>
            </a:r>
            <a:r>
              <a:rPr lang="en-US" dirty="0" err="1"/>
              <a:t>consideredoFor</a:t>
            </a:r>
            <a:r>
              <a:rPr lang="en-US" dirty="0"/>
              <a:t> each criterion rating, the strengths and weaknesses within that review criterion should be </a:t>
            </a:r>
            <a:r>
              <a:rPr lang="en-US" dirty="0" smtClean="0"/>
              <a:t>considered</a:t>
            </a:r>
          </a:p>
          <a:p>
            <a:r>
              <a:rPr lang="en-US" dirty="0" smtClean="0"/>
              <a:t>Reviewers </a:t>
            </a:r>
            <a:r>
              <a:rPr lang="en-US" dirty="0"/>
              <a:t>should consider not only the relative number of strengths and weaknesses noted, but also the importance of these strengths and weaknesses to the criteria or to the overall impact when determining a </a:t>
            </a:r>
            <a:r>
              <a:rPr lang="en-US" dirty="0" err="1"/>
              <a:t>scoreoFor</a:t>
            </a:r>
            <a:r>
              <a:rPr lang="en-US" dirty="0"/>
              <a:t> example, a major strength may outweigh many minor and correctable </a:t>
            </a:r>
            <a:r>
              <a:rPr lang="en-US" dirty="0" smtClean="0"/>
              <a:t>weaknesses</a:t>
            </a:r>
          </a:p>
          <a:p>
            <a:r>
              <a:rPr lang="en-US" dirty="0" smtClean="0"/>
              <a:t>For </a:t>
            </a:r>
            <a:r>
              <a:rPr lang="en-US" dirty="0"/>
              <a:t>information about using the critique template, see Critique Template Instructions •NIH expects that scores of 1 or 9 would be used less frequently than the other scores</a:t>
            </a:r>
            <a:endParaRPr lang="en-US" dirty="0" smtClean="0"/>
          </a:p>
          <a:p>
            <a:pPr lvl="1"/>
            <a:r>
              <a:rPr lang="en-US" sz="3789" dirty="0" smtClean="0">
                <a:hlinkClick r:id="rId2"/>
              </a:rPr>
              <a:t>http://grants.nih.gov/grants/peer/guidelines_general/scoring_system_and_procedure.pdf</a:t>
            </a:r>
            <a:endParaRPr lang="en-US" sz="3789" dirty="0" smtClean="0"/>
          </a:p>
          <a:p>
            <a:pPr lvl="1"/>
            <a:endParaRPr lang="en-US" sz="3789" dirty="0" smtClean="0"/>
          </a:p>
          <a:p>
            <a:pPr lvl="1"/>
            <a:r>
              <a:rPr lang="en-US" sz="3789" dirty="0" smtClean="0"/>
              <a:t>http://</a:t>
            </a:r>
            <a:r>
              <a:rPr lang="en-US" sz="3789" dirty="0" err="1" smtClean="0"/>
              <a:t>grants.nih.gov/grants/peer/reviewer_guidelines.htm</a:t>
            </a:r>
            <a:endParaRPr lang="en-US" sz="3789" dirty="0"/>
          </a:p>
        </p:txBody>
      </p:sp>
    </p:spTree>
    <p:extLst>
      <p:ext uri="{BB962C8B-B14F-4D97-AF65-F5344CB8AC3E}">
        <p14:creationId xmlns:p14="http://schemas.microsoft.com/office/powerpoint/2010/main" val="33561728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3" name="Content Placeholder 2"/>
          <p:cNvSpPr>
            <a:spLocks noGrp="1"/>
          </p:cNvSpPr>
          <p:nvPr>
            <p:ph idx="1"/>
          </p:nvPr>
        </p:nvSpPr>
        <p:spPr/>
        <p:txBody>
          <a:bodyPr/>
          <a:lstStyle/>
          <a:p>
            <a:r>
              <a:rPr lang="en-US" dirty="0" smtClean="0"/>
              <a:t>Keep track of your citations: </a:t>
            </a:r>
            <a:r>
              <a:rPr lang="en-US" dirty="0" err="1" smtClean="0"/>
              <a:t>Refworks</a:t>
            </a:r>
            <a:r>
              <a:rPr lang="en-US" dirty="0" smtClean="0"/>
              <a:t>, Endnote, etc.</a:t>
            </a:r>
          </a:p>
          <a:p>
            <a:pPr lvl="1"/>
            <a:r>
              <a:rPr lang="en-US" sz="1800" dirty="0" smtClean="0">
                <a:hlinkClick r:id="rId2"/>
              </a:rPr>
              <a:t>http://software.uconn.edu/software/software_detail.php?softid=ReWorks</a:t>
            </a:r>
            <a:endParaRPr lang="en-US" sz="1800" dirty="0" smtClean="0"/>
          </a:p>
          <a:p>
            <a:pPr lvl="1"/>
            <a:r>
              <a:rPr lang="en-US" sz="1800" dirty="0" smtClean="0">
                <a:hlinkClick r:id="rId3"/>
              </a:rPr>
              <a:t>http://www.endnote.com/</a:t>
            </a:r>
            <a:endParaRPr lang="en-US" sz="1800" dirty="0" smtClean="0"/>
          </a:p>
          <a:p>
            <a:r>
              <a:rPr lang="en-US" sz="2200" dirty="0" smtClean="0"/>
              <a:t>Know your funding agency’s existing funding of similar topics</a:t>
            </a:r>
          </a:p>
          <a:p>
            <a:pPr lvl="1"/>
            <a:r>
              <a:rPr lang="en-US" sz="1800" dirty="0" smtClean="0"/>
              <a:t>NIH Reporter: http://</a:t>
            </a:r>
            <a:r>
              <a:rPr lang="en-US" sz="1800" dirty="0" err="1" smtClean="0"/>
              <a:t>projectreporter.nih.gov/reporter.cfm</a:t>
            </a:r>
            <a:endParaRPr lang="en-US" sz="1800" dirty="0" smtClean="0"/>
          </a:p>
          <a:p>
            <a:r>
              <a:rPr lang="en-US" sz="2200" dirty="0" smtClean="0"/>
              <a:t>Know about </a:t>
            </a:r>
            <a:r>
              <a:rPr lang="en-US" sz="2200" dirty="0" err="1" smtClean="0"/>
              <a:t>RFAs</a:t>
            </a:r>
            <a:r>
              <a:rPr lang="en-US" sz="2200" dirty="0" smtClean="0"/>
              <a:t> </a:t>
            </a:r>
          </a:p>
          <a:p>
            <a:pPr lvl="1"/>
            <a:r>
              <a:rPr lang="en-US" sz="1800" dirty="0" smtClean="0"/>
              <a:t>NIH: </a:t>
            </a:r>
            <a:r>
              <a:rPr lang="en-US" sz="1800" dirty="0" smtClean="0">
                <a:hlinkClick r:id="rId4"/>
              </a:rPr>
              <a:t>http://grants.nih.gov/grants/guide/</a:t>
            </a:r>
            <a:endParaRPr lang="en-US" sz="1800" dirty="0" smtClean="0"/>
          </a:p>
          <a:p>
            <a:pPr lvl="1"/>
            <a:r>
              <a:rPr lang="en-US" sz="1800" dirty="0" smtClean="0"/>
              <a:t>NSF: http://</a:t>
            </a:r>
            <a:r>
              <a:rPr lang="en-US" sz="1800" dirty="0" err="1" smtClean="0"/>
              <a:t>www.nsf.gov</a:t>
            </a:r>
            <a:r>
              <a:rPr lang="en-US" sz="1800" dirty="0" smtClean="0"/>
              <a:t>/funding/</a:t>
            </a:r>
            <a:endParaRPr lang="en-US" sz="1800" dirty="0"/>
          </a:p>
        </p:txBody>
      </p:sp>
    </p:spTree>
    <p:extLst>
      <p:ext uri="{BB962C8B-B14F-4D97-AF65-F5344CB8AC3E}">
        <p14:creationId xmlns:p14="http://schemas.microsoft.com/office/powerpoint/2010/main" val="155024965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information resources	</a:t>
            </a:r>
            <a:endParaRPr lang="en-US" dirty="0"/>
          </a:p>
        </p:txBody>
      </p:sp>
      <p:sp>
        <p:nvSpPr>
          <p:cNvPr id="3" name="Content Placeholder 2"/>
          <p:cNvSpPr>
            <a:spLocks noGrp="1"/>
          </p:cNvSpPr>
          <p:nvPr>
            <p:ph idx="1"/>
          </p:nvPr>
        </p:nvSpPr>
        <p:spPr/>
        <p:txBody>
          <a:bodyPr/>
          <a:lstStyle/>
          <a:p>
            <a:r>
              <a:rPr lang="en-US" dirty="0" smtClean="0"/>
              <a:t>Mouse bioinformatics</a:t>
            </a:r>
          </a:p>
          <a:p>
            <a:pPr lvl="1"/>
            <a:r>
              <a:rPr lang="en-US" dirty="0" smtClean="0">
                <a:hlinkClick r:id="rId2"/>
              </a:rPr>
              <a:t>http://www.informatics.jax.org/</a:t>
            </a:r>
            <a:endParaRPr lang="en-US" dirty="0" smtClean="0"/>
          </a:p>
          <a:p>
            <a:pPr marL="342900" lvl="1" indent="-342900">
              <a:buFont typeface="Arial"/>
              <a:buChar char="•"/>
            </a:pPr>
            <a:r>
              <a:rPr lang="en-US" dirty="0" smtClean="0"/>
              <a:t>Online </a:t>
            </a:r>
            <a:r>
              <a:rPr lang="en-US" dirty="0" err="1" smtClean="0"/>
              <a:t>mendelian</a:t>
            </a:r>
            <a:r>
              <a:rPr lang="en-US" dirty="0" smtClean="0"/>
              <a:t> inheritance in man			</a:t>
            </a:r>
            <a:r>
              <a:rPr lang="en-US" dirty="0" smtClean="0">
                <a:hlinkClick r:id="rId3"/>
              </a:rPr>
              <a:t>http://www.ncbi.nlm.nih.gov/omim</a:t>
            </a:r>
            <a:endParaRPr lang="en-US" dirty="0" smtClean="0"/>
          </a:p>
          <a:p>
            <a:pPr marL="342900" lvl="1" indent="-342900">
              <a:buFont typeface="Arial"/>
              <a:buChar char="•"/>
            </a:pPr>
            <a:r>
              <a:rPr lang="en-US" dirty="0" smtClean="0"/>
              <a:t>Miscellaneous useful links</a:t>
            </a:r>
          </a:p>
          <a:p>
            <a:pPr marL="742950" lvl="2" indent="-342900"/>
            <a:r>
              <a:rPr lang="en-US" dirty="0" smtClean="0"/>
              <a:t>http://</a:t>
            </a:r>
            <a:r>
              <a:rPr lang="en-US" dirty="0" err="1" smtClean="0"/>
              <a:t>lynes.uconn.edu/Lynes_Lab/Links.html</a:t>
            </a:r>
            <a:endParaRPr lang="en-US" dirty="0" smtClean="0"/>
          </a:p>
          <a:p>
            <a:endParaRPr lang="en-US" dirty="0"/>
          </a:p>
        </p:txBody>
      </p:sp>
    </p:spTree>
    <p:extLst>
      <p:ext uri="{BB962C8B-B14F-4D97-AF65-F5344CB8AC3E}">
        <p14:creationId xmlns:p14="http://schemas.microsoft.com/office/powerpoint/2010/main" val="4966237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Grant proposal for this class</a:t>
            </a:r>
            <a:endParaRPr lang="en-US" dirty="0"/>
          </a:p>
        </p:txBody>
      </p:sp>
      <p:sp>
        <p:nvSpPr>
          <p:cNvPr id="3" name="Content Placeholder 2"/>
          <p:cNvSpPr>
            <a:spLocks noGrp="1"/>
          </p:cNvSpPr>
          <p:nvPr>
            <p:ph idx="1"/>
          </p:nvPr>
        </p:nvSpPr>
        <p:spPr/>
        <p:txBody>
          <a:bodyPr>
            <a:normAutofit lnSpcReduction="10000"/>
          </a:bodyPr>
          <a:lstStyle/>
          <a:p>
            <a:r>
              <a:rPr lang="en-US" dirty="0" smtClean="0"/>
              <a:t>1 specific aim (1 page)</a:t>
            </a:r>
          </a:p>
          <a:p>
            <a:r>
              <a:rPr lang="en-US" dirty="0" smtClean="0"/>
              <a:t>Plus 10 pages to cover the other sections</a:t>
            </a:r>
          </a:p>
          <a:p>
            <a:r>
              <a:rPr lang="en-US" dirty="0" smtClean="0"/>
              <a:t>Plus references</a:t>
            </a:r>
          </a:p>
          <a:p>
            <a:r>
              <a:rPr lang="en-US" dirty="0" smtClean="0"/>
              <a:t>Note: there are many other components of the grant application that you will not be required to produce:</a:t>
            </a:r>
          </a:p>
          <a:p>
            <a:pPr lvl="1"/>
            <a:r>
              <a:rPr lang="en-US" dirty="0" err="1" smtClean="0"/>
              <a:t>Biosketch</a:t>
            </a:r>
            <a:r>
              <a:rPr lang="en-US" dirty="0" smtClean="0"/>
              <a:t>, facilities and resources, budget, etc</a:t>
            </a:r>
          </a:p>
          <a:p>
            <a:pPr lvl="2"/>
            <a:r>
              <a:rPr lang="en-US" dirty="0" smtClean="0">
                <a:hlinkClick r:id="rId2"/>
              </a:rPr>
              <a:t>http://grants.nih.gov/grants/funding/phs398/phs398.html</a:t>
            </a:r>
            <a:r>
              <a:rPr lang="en-US" dirty="0" smtClean="0"/>
              <a:t> is the location of these forms </a:t>
            </a:r>
          </a:p>
          <a:p>
            <a:endParaRPr lang="en-US" dirty="0"/>
          </a:p>
        </p:txBody>
      </p:sp>
    </p:spTree>
    <p:extLst>
      <p:ext uri="{BB962C8B-B14F-4D97-AF65-F5344CB8AC3E}">
        <p14:creationId xmlns:p14="http://schemas.microsoft.com/office/powerpoint/2010/main" val="20318192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NIH programs you may be interested in exploring</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Training grants</a:t>
            </a:r>
          </a:p>
          <a:p>
            <a:pPr lvl="1"/>
            <a:r>
              <a:rPr lang="en-US" dirty="0" smtClean="0">
                <a:hlinkClick r:id="rId2"/>
              </a:rPr>
              <a:t>http://www.nimh.nih.gov/research-funding/training/index.shtml</a:t>
            </a:r>
            <a:endParaRPr lang="en-US" dirty="0" smtClean="0"/>
          </a:p>
          <a:p>
            <a:pPr lvl="1"/>
            <a:endParaRPr lang="en-US" dirty="0" smtClean="0"/>
          </a:p>
          <a:p>
            <a:r>
              <a:rPr lang="en-US" dirty="0" smtClean="0"/>
              <a:t>Early/new investigator support</a:t>
            </a:r>
          </a:p>
          <a:p>
            <a:pPr lvl="1"/>
            <a:r>
              <a:rPr lang="en-US" dirty="0" smtClean="0">
                <a:hlinkClick r:id="rId3"/>
              </a:rPr>
              <a:t>http://grants.nih.gov/grants/new_investigators/index.htm</a:t>
            </a:r>
            <a:endParaRPr lang="en-US" dirty="0" smtClean="0"/>
          </a:p>
          <a:p>
            <a:pPr lvl="1"/>
            <a:r>
              <a:rPr lang="en-US" dirty="0"/>
              <a:t>Pathway to Independence Award-Research Phase (R00)</a:t>
            </a:r>
          </a:p>
          <a:p>
            <a:pPr lvl="1"/>
            <a:r>
              <a:rPr lang="en-US" dirty="0"/>
              <a:t>Small Grant (R03)</a:t>
            </a:r>
          </a:p>
          <a:p>
            <a:pPr lvl="1"/>
            <a:r>
              <a:rPr lang="en-US" dirty="0"/>
              <a:t>Academic Research Enhancement Award (R15)</a:t>
            </a:r>
          </a:p>
          <a:p>
            <a:pPr lvl="1"/>
            <a:r>
              <a:rPr lang="en-US" dirty="0"/>
              <a:t>Exploratory/Developmental Grant (R21)</a:t>
            </a:r>
          </a:p>
          <a:p>
            <a:pPr lvl="1"/>
            <a:r>
              <a:rPr lang="en-US" dirty="0"/>
              <a:t>Research Education Grants (R25, R90, RL9, RL5)</a:t>
            </a:r>
          </a:p>
          <a:p>
            <a:pPr lvl="1"/>
            <a:r>
              <a:rPr lang="en-US" dirty="0"/>
              <a:t>Clinical Trial Planning Grant (R34)</a:t>
            </a:r>
          </a:p>
          <a:p>
            <a:pPr lvl="1"/>
            <a:r>
              <a:rPr lang="en-US" dirty="0"/>
              <a:t>Dissertation Award (R36)</a:t>
            </a:r>
          </a:p>
          <a:p>
            <a:pPr lvl="1"/>
            <a:r>
              <a:rPr lang="en-US" dirty="0"/>
              <a:t>Small Business Technology Transfer Grant-Phase I (R41, UT1)</a:t>
            </a:r>
          </a:p>
          <a:p>
            <a:pPr lvl="1"/>
            <a:r>
              <a:rPr lang="en-US" dirty="0"/>
              <a:t>Small Business Innovation Research Grant-Phase I (R43,  U43)</a:t>
            </a:r>
          </a:p>
          <a:p>
            <a:pPr lvl="1"/>
            <a:r>
              <a:rPr lang="en-US" dirty="0"/>
              <a:t>Shannon Award (R55)</a:t>
            </a:r>
          </a:p>
          <a:p>
            <a:pPr lvl="1"/>
            <a:r>
              <a:rPr lang="en-US" dirty="0"/>
              <a:t>NIH High Priority, Short-Term Project Award (R56)</a:t>
            </a:r>
          </a:p>
          <a:p>
            <a:pPr lvl="1"/>
            <a:r>
              <a:rPr lang="en-US" dirty="0"/>
              <a:t>Competitive Research Pilot Projects (SC2, SC3)</a:t>
            </a:r>
          </a:p>
          <a:p>
            <a:pPr lvl="1"/>
            <a:r>
              <a:rPr lang="en-US" dirty="0"/>
              <a:t>Resource Access Award (X01)</a:t>
            </a:r>
            <a:endParaRPr lang="en-US" dirty="0" smtClean="0"/>
          </a:p>
          <a:p>
            <a:pPr lvl="1"/>
            <a:endParaRPr lang="en-US" dirty="0" smtClean="0"/>
          </a:p>
          <a:p>
            <a:r>
              <a:rPr lang="en-US" dirty="0" smtClean="0"/>
              <a:t>Career awards (K99)</a:t>
            </a:r>
          </a:p>
          <a:p>
            <a:pPr lvl="1"/>
            <a:endParaRPr lang="en-US" dirty="0"/>
          </a:p>
          <a:p>
            <a:endParaRPr lang="en-US" dirty="0" smtClean="0"/>
          </a:p>
          <a:p>
            <a:pPr lvl="1"/>
            <a:endParaRPr lang="en-US" dirty="0"/>
          </a:p>
        </p:txBody>
      </p:sp>
    </p:spTree>
    <p:extLst>
      <p:ext uri="{BB962C8B-B14F-4D97-AF65-F5344CB8AC3E}">
        <p14:creationId xmlns:p14="http://schemas.microsoft.com/office/powerpoint/2010/main" val="95263519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t>
            </a:r>
            <a:endParaRPr lang="en-US" dirty="0"/>
          </a:p>
        </p:txBody>
      </p:sp>
      <p:sp>
        <p:nvSpPr>
          <p:cNvPr id="3" name="Content Placeholder 2"/>
          <p:cNvSpPr>
            <a:spLocks noGrp="1"/>
          </p:cNvSpPr>
          <p:nvPr>
            <p:ph idx="1"/>
          </p:nvPr>
        </p:nvSpPr>
        <p:spPr/>
        <p:txBody>
          <a:bodyPr/>
          <a:lstStyle/>
          <a:p>
            <a:r>
              <a:rPr lang="en-US" dirty="0" smtClean="0"/>
              <a:t>(next is HSP </a:t>
            </a:r>
            <a:r>
              <a:rPr lang="en-US" smtClean="0"/>
              <a:t>biology slide set)</a:t>
            </a:r>
            <a:endParaRPr lang="en-US"/>
          </a:p>
        </p:txBody>
      </p:sp>
    </p:spTree>
    <p:extLst>
      <p:ext uri="{BB962C8B-B14F-4D97-AF65-F5344CB8AC3E}">
        <p14:creationId xmlns:p14="http://schemas.microsoft.com/office/powerpoint/2010/main" val="2808923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shock proteins &amp; Cancer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HSP basics</a:t>
            </a:r>
          </a:p>
          <a:p>
            <a:pPr lvl="1"/>
            <a:r>
              <a:rPr lang="en-US" dirty="0" smtClean="0"/>
              <a:t>Intracellular </a:t>
            </a:r>
            <a:r>
              <a:rPr lang="en-US" dirty="0" err="1" smtClean="0"/>
              <a:t>vs</a:t>
            </a:r>
            <a:r>
              <a:rPr lang="en-US" dirty="0" smtClean="0"/>
              <a:t> extracellular </a:t>
            </a:r>
            <a:r>
              <a:rPr lang="en-US" dirty="0" err="1" smtClean="0"/>
              <a:t>Hsps</a:t>
            </a:r>
            <a:endParaRPr lang="en-US" dirty="0" smtClean="0"/>
          </a:p>
          <a:p>
            <a:pPr lvl="1"/>
            <a:r>
              <a:rPr lang="en-US" dirty="0" smtClean="0"/>
              <a:t>Hsp90</a:t>
            </a:r>
          </a:p>
          <a:p>
            <a:r>
              <a:rPr lang="en-US" dirty="0" smtClean="0"/>
              <a:t>HSP inhibitors</a:t>
            </a:r>
          </a:p>
          <a:p>
            <a:r>
              <a:rPr lang="en-US" dirty="0" err="1" smtClean="0"/>
              <a:t>Jak</a:t>
            </a:r>
            <a:r>
              <a:rPr lang="en-US" dirty="0" smtClean="0"/>
              <a:t>/Stat</a:t>
            </a:r>
          </a:p>
          <a:p>
            <a:r>
              <a:rPr lang="en-US" dirty="0" smtClean="0"/>
              <a:t>HSP and cancer--different approaches</a:t>
            </a:r>
          </a:p>
          <a:p>
            <a:pPr lvl="1"/>
            <a:r>
              <a:rPr lang="en-US" dirty="0" smtClean="0"/>
              <a:t>Cancer associated </a:t>
            </a:r>
            <a:r>
              <a:rPr lang="en-US" dirty="0" err="1" smtClean="0"/>
              <a:t>Hsps</a:t>
            </a:r>
            <a:r>
              <a:rPr lang="en-US" dirty="0" smtClean="0"/>
              <a:t> as vaccine candidates</a:t>
            </a:r>
          </a:p>
          <a:p>
            <a:pPr lvl="1"/>
            <a:r>
              <a:rPr lang="en-US" dirty="0" err="1" smtClean="0"/>
              <a:t>Hsps</a:t>
            </a:r>
            <a:r>
              <a:rPr lang="en-US" dirty="0" smtClean="0"/>
              <a:t> inhibitors as cancer therapeutics</a:t>
            </a:r>
          </a:p>
          <a:p>
            <a:pPr lvl="1"/>
            <a:r>
              <a:rPr lang="en-US" dirty="0" smtClean="0"/>
              <a:t>MS #3</a:t>
            </a:r>
          </a:p>
          <a:p>
            <a:pPr lvl="1"/>
            <a:r>
              <a:rPr lang="en-US" dirty="0" smtClean="0"/>
              <a:t>MS#4</a:t>
            </a:r>
          </a:p>
          <a:p>
            <a:endParaRPr lang="en-US" dirty="0"/>
          </a:p>
        </p:txBody>
      </p:sp>
    </p:spTree>
    <p:extLst>
      <p:ext uri="{BB962C8B-B14F-4D97-AF65-F5344CB8AC3E}">
        <p14:creationId xmlns:p14="http://schemas.microsoft.com/office/powerpoint/2010/main" val="21178392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5747" y="2680108"/>
            <a:ext cx="7504884" cy="1477328"/>
          </a:xfrm>
          <a:prstGeom prst="rect">
            <a:avLst/>
          </a:prstGeom>
          <a:noFill/>
        </p:spPr>
        <p:txBody>
          <a:bodyPr wrap="square" rtlCol="0">
            <a:spAutoFit/>
          </a:bodyPr>
          <a:lstStyle/>
          <a:p>
            <a:r>
              <a:rPr lang="en-US" dirty="0"/>
              <a:t>A theory predicts events in general terms, while a hypothesis makes a specific prediction about a specified set of circumstances</a:t>
            </a:r>
            <a:r>
              <a:rPr lang="en-US" dirty="0" smtClean="0"/>
              <a:t>.</a:t>
            </a:r>
          </a:p>
          <a:p>
            <a:endParaRPr lang="en-US" dirty="0"/>
          </a:p>
          <a:p>
            <a:r>
              <a:rPr lang="en-US" dirty="0" smtClean="0"/>
              <a:t>A </a:t>
            </a:r>
            <a:r>
              <a:rPr lang="en-US" dirty="0"/>
              <a:t>theory has been extensively tested and is generally accepted, while a hypothesis is a speculative guess that has yet to be tested.</a:t>
            </a:r>
          </a:p>
        </p:txBody>
      </p:sp>
      <p:sp>
        <p:nvSpPr>
          <p:cNvPr id="6" name="TextBox 5"/>
          <p:cNvSpPr txBox="1"/>
          <p:nvPr/>
        </p:nvSpPr>
        <p:spPr>
          <a:xfrm>
            <a:off x="1985541" y="783030"/>
            <a:ext cx="5498320" cy="830997"/>
          </a:xfrm>
          <a:prstGeom prst="rect">
            <a:avLst/>
          </a:prstGeom>
          <a:noFill/>
        </p:spPr>
        <p:txBody>
          <a:bodyPr wrap="none" rtlCol="0">
            <a:spAutoFit/>
          </a:bodyPr>
          <a:lstStyle/>
          <a:p>
            <a:r>
              <a:rPr lang="en-US" sz="4800" dirty="0" smtClean="0"/>
              <a:t>Theory </a:t>
            </a:r>
            <a:r>
              <a:rPr lang="en-US" sz="4800" dirty="0" err="1" smtClean="0"/>
              <a:t>vs</a:t>
            </a:r>
            <a:r>
              <a:rPr lang="en-US" sz="4800" dirty="0" smtClean="0"/>
              <a:t> Hypothesis</a:t>
            </a:r>
            <a:endParaRPr lang="en-US" sz="4800" dirty="0"/>
          </a:p>
        </p:txBody>
      </p:sp>
      <p:sp>
        <p:nvSpPr>
          <p:cNvPr id="7" name="Rectangle 6"/>
          <p:cNvSpPr/>
          <p:nvPr/>
        </p:nvSpPr>
        <p:spPr>
          <a:xfrm>
            <a:off x="4572000" y="6596390"/>
            <a:ext cx="4572000" cy="261610"/>
          </a:xfrm>
          <a:prstGeom prst="rect">
            <a:avLst/>
          </a:prstGeom>
        </p:spPr>
        <p:txBody>
          <a:bodyPr>
            <a:spAutoFit/>
          </a:bodyPr>
          <a:lstStyle/>
          <a:p>
            <a:r>
              <a:rPr lang="en-US" sz="1100" dirty="0" smtClean="0"/>
              <a:t>http://psychology.about.com/od/researchmethods/ss/expdesintro_2.htm</a:t>
            </a:r>
            <a:endParaRPr lang="en-US" sz="1100" dirty="0"/>
          </a:p>
        </p:txBody>
      </p:sp>
    </p:spTree>
    <p:extLst>
      <p:ext uri="{BB962C8B-B14F-4D97-AF65-F5344CB8AC3E}">
        <p14:creationId xmlns:p14="http://schemas.microsoft.com/office/powerpoint/2010/main" val="180607840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422" y="6257085"/>
            <a:ext cx="2529897" cy="3781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1330" y="1012732"/>
            <a:ext cx="6341341" cy="48283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5" name="AutoShape 3"/>
          <p:cNvSpPr>
            <a:spLocks noChangeArrowheads="1"/>
          </p:cNvSpPr>
          <p:nvPr/>
        </p:nvSpPr>
        <p:spPr bwMode="auto">
          <a:xfrm>
            <a:off x="415637" y="161085"/>
            <a:ext cx="8312727" cy="645739"/>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lstStyle/>
          <a:p>
            <a:pPr algn="ctr">
              <a:lnSpc>
                <a:spcPct val="97000"/>
              </a:lnSpc>
              <a:tabLst>
                <a:tab pos="649628" algn="l"/>
                <a:tab pos="1299256" algn="l"/>
                <a:tab pos="1948884" algn="l"/>
                <a:tab pos="2598511" algn="l"/>
                <a:tab pos="3248139" algn="l"/>
                <a:tab pos="3897767" algn="l"/>
                <a:tab pos="4547395" algn="l"/>
                <a:tab pos="5197023" algn="l"/>
                <a:tab pos="5846651" algn="l"/>
                <a:tab pos="6496279" algn="l"/>
                <a:tab pos="7145906" algn="l"/>
                <a:tab pos="7795534" algn="l"/>
              </a:tabLst>
            </a:pPr>
            <a:r>
              <a:rPr lang="en-US" sz="1400" b="1">
                <a:solidFill>
                  <a:srgbClr val="FFFFFF"/>
                </a:solidFill>
                <a:cs typeface="Arial Unicode MS" charset="0"/>
              </a:rPr>
              <a:t>Diagram of the Life of a Protein.</a:t>
            </a:r>
          </a:p>
        </p:txBody>
      </p:sp>
      <p:sp>
        <p:nvSpPr>
          <p:cNvPr id="3076" name="Rectangle 4"/>
          <p:cNvSpPr>
            <a:spLocks noGrp="1" noChangeArrowheads="1"/>
          </p:cNvSpPr>
          <p:nvPr>
            <p:ph type="title"/>
          </p:nvPr>
        </p:nvSpPr>
        <p:spPr bwMode="auto">
          <a:xfrm>
            <a:off x="1401330" y="6013357"/>
            <a:ext cx="5062682" cy="3207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12211" rIns="0" bIns="0" numCol="1" anchor="ctr" anchorCtr="0" compatLnSpc="1">
            <a:prstTxWarp prst="textNoShape">
              <a:avLst/>
            </a:prstTxWarp>
          </a:bodyPr>
          <a:lstStyle/>
          <a:p>
            <a:pPr algn="l">
              <a:tabLst>
                <a:tab pos="649628" algn="l"/>
                <a:tab pos="1299256" algn="l"/>
                <a:tab pos="1948884" algn="l"/>
                <a:tab pos="2598511" algn="l"/>
                <a:tab pos="3248139" algn="l"/>
                <a:tab pos="3897767" algn="l"/>
                <a:tab pos="4547395" algn="l"/>
              </a:tabLst>
            </a:pPr>
            <a:r>
              <a:rPr lang="en-US" sz="1100" b="1">
                <a:cs typeface="Arial Unicode MS" charset="0"/>
              </a:rPr>
              <a:t>Macario AJ, de Macario EC. N Engl J Med 2005;353:1489-1501.</a:t>
            </a:r>
          </a:p>
        </p:txBody>
      </p:sp>
    </p:spTree>
    <p:extLst>
      <p:ext uri="{BB962C8B-B14F-4D97-AF65-F5344CB8AC3E}">
        <p14:creationId xmlns:p14="http://schemas.microsoft.com/office/powerpoint/2010/main" val="284454833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422" y="6257085"/>
            <a:ext cx="2529897" cy="3781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9370" y="161085"/>
            <a:ext cx="4953912" cy="59023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5" name="AutoShape 3"/>
          <p:cNvSpPr>
            <a:spLocks noChangeArrowheads="1"/>
          </p:cNvSpPr>
          <p:nvPr/>
        </p:nvSpPr>
        <p:spPr bwMode="auto">
          <a:xfrm>
            <a:off x="415637" y="161085"/>
            <a:ext cx="8312727" cy="645739"/>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lstStyle/>
          <a:p>
            <a:pPr algn="ctr">
              <a:lnSpc>
                <a:spcPct val="97000"/>
              </a:lnSpc>
              <a:tabLst>
                <a:tab pos="649628" algn="l"/>
                <a:tab pos="1299256" algn="l"/>
                <a:tab pos="1948884" algn="l"/>
                <a:tab pos="2598511" algn="l"/>
                <a:tab pos="3248139" algn="l"/>
                <a:tab pos="3897767" algn="l"/>
                <a:tab pos="4547395" algn="l"/>
                <a:tab pos="5197023" algn="l"/>
                <a:tab pos="5846651" algn="l"/>
                <a:tab pos="6496279" algn="l"/>
                <a:tab pos="7145906" algn="l"/>
                <a:tab pos="7795534" algn="l"/>
              </a:tabLst>
            </a:pPr>
            <a:r>
              <a:rPr lang="en-US" sz="1400" b="1">
                <a:solidFill>
                  <a:srgbClr val="FFFFFF"/>
                </a:solidFill>
                <a:cs typeface="Arial Unicode MS" charset="0"/>
              </a:rPr>
              <a:t>Cell Stressors.</a:t>
            </a:r>
          </a:p>
        </p:txBody>
      </p:sp>
      <p:sp>
        <p:nvSpPr>
          <p:cNvPr id="3076" name="Rectangle 4"/>
          <p:cNvSpPr>
            <a:spLocks noGrp="1" noChangeArrowheads="1"/>
          </p:cNvSpPr>
          <p:nvPr>
            <p:ph type="title"/>
          </p:nvPr>
        </p:nvSpPr>
        <p:spPr bwMode="auto">
          <a:xfrm>
            <a:off x="166194" y="6474900"/>
            <a:ext cx="3918239" cy="3207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12211" rIns="0" bIns="0" numCol="1" anchor="ctr" anchorCtr="0" compatLnSpc="1">
            <a:prstTxWarp prst="textNoShape">
              <a:avLst/>
            </a:prstTxWarp>
          </a:bodyPr>
          <a:lstStyle/>
          <a:p>
            <a:pPr algn="l">
              <a:tabLst>
                <a:tab pos="649628" algn="l"/>
                <a:tab pos="1299256" algn="l"/>
                <a:tab pos="1948884" algn="l"/>
                <a:tab pos="2598511" algn="l"/>
                <a:tab pos="3248139" algn="l"/>
              </a:tabLst>
            </a:pPr>
            <a:r>
              <a:rPr lang="en-US" sz="1100" b="1" dirty="0" err="1">
                <a:cs typeface="Arial Unicode MS" charset="0"/>
              </a:rPr>
              <a:t>Macario</a:t>
            </a:r>
            <a:r>
              <a:rPr lang="en-US" sz="1100" b="1" dirty="0">
                <a:cs typeface="Arial Unicode MS" charset="0"/>
              </a:rPr>
              <a:t> AJ, de </a:t>
            </a:r>
            <a:r>
              <a:rPr lang="en-US" sz="1100" b="1" dirty="0" err="1">
                <a:cs typeface="Arial Unicode MS" charset="0"/>
              </a:rPr>
              <a:t>Macario</a:t>
            </a:r>
            <a:r>
              <a:rPr lang="en-US" sz="1100" b="1" dirty="0">
                <a:cs typeface="Arial Unicode MS" charset="0"/>
              </a:rPr>
              <a:t> EC. N </a:t>
            </a:r>
            <a:r>
              <a:rPr lang="en-US" sz="1100" b="1" dirty="0" err="1">
                <a:cs typeface="Arial Unicode MS" charset="0"/>
              </a:rPr>
              <a:t>Engl</a:t>
            </a:r>
            <a:r>
              <a:rPr lang="en-US" sz="1100" b="1" dirty="0">
                <a:cs typeface="Arial Unicode MS" charset="0"/>
              </a:rPr>
              <a:t> J Med 2005;353:1489-1501.</a:t>
            </a:r>
          </a:p>
        </p:txBody>
      </p:sp>
    </p:spTree>
    <p:extLst>
      <p:ext uri="{BB962C8B-B14F-4D97-AF65-F5344CB8AC3E}">
        <p14:creationId xmlns:p14="http://schemas.microsoft.com/office/powerpoint/2010/main" val="782227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422" y="6257085"/>
            <a:ext cx="2529897" cy="3781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798" y="161085"/>
            <a:ext cx="6743414" cy="567998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5" name="AutoShape 3"/>
          <p:cNvSpPr>
            <a:spLocks noChangeArrowheads="1"/>
          </p:cNvSpPr>
          <p:nvPr/>
        </p:nvSpPr>
        <p:spPr bwMode="auto">
          <a:xfrm>
            <a:off x="415637" y="161085"/>
            <a:ext cx="8312727" cy="645739"/>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lstStyle/>
          <a:p>
            <a:pPr algn="ctr">
              <a:lnSpc>
                <a:spcPct val="97000"/>
              </a:lnSpc>
              <a:tabLst>
                <a:tab pos="649628" algn="l"/>
                <a:tab pos="1299256" algn="l"/>
                <a:tab pos="1948884" algn="l"/>
                <a:tab pos="2598511" algn="l"/>
                <a:tab pos="3248139" algn="l"/>
                <a:tab pos="3897767" algn="l"/>
                <a:tab pos="4547395" algn="l"/>
                <a:tab pos="5197023" algn="l"/>
                <a:tab pos="5846651" algn="l"/>
                <a:tab pos="6496279" algn="l"/>
                <a:tab pos="7145906" algn="l"/>
                <a:tab pos="7795534" algn="l"/>
              </a:tabLst>
            </a:pPr>
            <a:r>
              <a:rPr lang="en-US" sz="1400" b="1">
                <a:solidFill>
                  <a:srgbClr val="FFFFFF"/>
                </a:solidFill>
                <a:cs typeface="Arial Unicode MS" charset="0"/>
              </a:rPr>
              <a:t>Genetic Chaperonopathies.</a:t>
            </a:r>
          </a:p>
        </p:txBody>
      </p:sp>
      <p:sp>
        <p:nvSpPr>
          <p:cNvPr id="3076" name="Rectangle 4"/>
          <p:cNvSpPr>
            <a:spLocks noGrp="1" noChangeArrowheads="1"/>
          </p:cNvSpPr>
          <p:nvPr>
            <p:ph type="title"/>
          </p:nvPr>
        </p:nvSpPr>
        <p:spPr bwMode="auto">
          <a:xfrm>
            <a:off x="1705841" y="6013357"/>
            <a:ext cx="4758171" cy="3207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12211" rIns="0" bIns="0" numCol="1" anchor="ctr" anchorCtr="0" compatLnSpc="1">
            <a:prstTxWarp prst="textNoShape">
              <a:avLst/>
            </a:prstTxWarp>
          </a:bodyPr>
          <a:lstStyle/>
          <a:p>
            <a:pPr algn="l">
              <a:tabLst>
                <a:tab pos="649628" algn="l"/>
                <a:tab pos="1299256" algn="l"/>
                <a:tab pos="1948884" algn="l"/>
                <a:tab pos="2598511" algn="l"/>
                <a:tab pos="3248139" algn="l"/>
                <a:tab pos="3897767" algn="l"/>
                <a:tab pos="4547395" algn="l"/>
              </a:tabLst>
            </a:pPr>
            <a:r>
              <a:rPr lang="en-US" sz="1100" b="1">
                <a:cs typeface="Arial Unicode MS" charset="0"/>
              </a:rPr>
              <a:t>Macario AJ, de Macario EC. N Engl J Med 2005;353:1489-1501.</a:t>
            </a:r>
          </a:p>
        </p:txBody>
      </p:sp>
    </p:spTree>
    <p:extLst>
      <p:ext uri="{BB962C8B-B14F-4D97-AF65-F5344CB8AC3E}">
        <p14:creationId xmlns:p14="http://schemas.microsoft.com/office/powerpoint/2010/main" val="290802983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422" y="6257085"/>
            <a:ext cx="2529897" cy="3781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794" y="333376"/>
            <a:ext cx="7719614" cy="567998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5" name="AutoShape 3"/>
          <p:cNvSpPr>
            <a:spLocks noChangeArrowheads="1"/>
          </p:cNvSpPr>
          <p:nvPr/>
        </p:nvSpPr>
        <p:spPr bwMode="auto">
          <a:xfrm>
            <a:off x="415637" y="161085"/>
            <a:ext cx="8312727" cy="645739"/>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lstStyle/>
          <a:p>
            <a:pPr algn="ctr">
              <a:lnSpc>
                <a:spcPct val="97000"/>
              </a:lnSpc>
              <a:tabLst>
                <a:tab pos="649628" algn="l"/>
                <a:tab pos="1299256" algn="l"/>
                <a:tab pos="1948884" algn="l"/>
                <a:tab pos="2598511" algn="l"/>
                <a:tab pos="3248139" algn="l"/>
                <a:tab pos="3897767" algn="l"/>
                <a:tab pos="4547395" algn="l"/>
                <a:tab pos="5197023" algn="l"/>
                <a:tab pos="5846651" algn="l"/>
                <a:tab pos="6496279" algn="l"/>
                <a:tab pos="7145906" algn="l"/>
                <a:tab pos="7795534" algn="l"/>
              </a:tabLst>
            </a:pPr>
            <a:r>
              <a:rPr lang="en-US" sz="1400" b="1">
                <a:solidFill>
                  <a:srgbClr val="FFFFFF"/>
                </a:solidFill>
                <a:cs typeface="Arial Unicode MS" charset="0"/>
              </a:rPr>
              <a:t>Examples of Chaperonopathies Associated with Aging and Disease.</a:t>
            </a:r>
          </a:p>
        </p:txBody>
      </p:sp>
      <p:sp>
        <p:nvSpPr>
          <p:cNvPr id="3076" name="Rectangle 4"/>
          <p:cNvSpPr>
            <a:spLocks noGrp="1" noChangeArrowheads="1"/>
          </p:cNvSpPr>
          <p:nvPr>
            <p:ph type="title"/>
          </p:nvPr>
        </p:nvSpPr>
        <p:spPr bwMode="auto">
          <a:xfrm>
            <a:off x="1290204" y="6013357"/>
            <a:ext cx="5172364" cy="3207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12211" rIns="0" bIns="0" numCol="1" anchor="ctr" anchorCtr="0" compatLnSpc="1">
            <a:prstTxWarp prst="textNoShape">
              <a:avLst/>
            </a:prstTxWarp>
          </a:bodyPr>
          <a:lstStyle/>
          <a:p>
            <a:pPr algn="l">
              <a:tabLst>
                <a:tab pos="649628" algn="l"/>
                <a:tab pos="1299256" algn="l"/>
                <a:tab pos="1948884" algn="l"/>
                <a:tab pos="2598511" algn="l"/>
                <a:tab pos="3248139" algn="l"/>
                <a:tab pos="3897767" algn="l"/>
                <a:tab pos="4547395" algn="l"/>
              </a:tabLst>
            </a:pPr>
            <a:r>
              <a:rPr lang="en-US" sz="1100" b="1">
                <a:cs typeface="Arial Unicode MS" charset="0"/>
              </a:rPr>
              <a:t>Macario AJ, de Macario EC. N Engl J Med 2005;353:1489-1501.</a:t>
            </a:r>
          </a:p>
        </p:txBody>
      </p:sp>
    </p:spTree>
    <p:extLst>
      <p:ext uri="{BB962C8B-B14F-4D97-AF65-F5344CB8AC3E}">
        <p14:creationId xmlns:p14="http://schemas.microsoft.com/office/powerpoint/2010/main" val="50629963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422" y="6257085"/>
            <a:ext cx="2529897" cy="3781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80" y="806823"/>
            <a:ext cx="9039480" cy="446480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5" name="AutoShape 3"/>
          <p:cNvSpPr>
            <a:spLocks noChangeArrowheads="1"/>
          </p:cNvSpPr>
          <p:nvPr/>
        </p:nvSpPr>
        <p:spPr bwMode="auto">
          <a:xfrm>
            <a:off x="415637" y="161085"/>
            <a:ext cx="8312727" cy="645739"/>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lstStyle/>
          <a:p>
            <a:pPr algn="ctr">
              <a:lnSpc>
                <a:spcPct val="97000"/>
              </a:lnSpc>
              <a:tabLst>
                <a:tab pos="649628" algn="l"/>
                <a:tab pos="1299256" algn="l"/>
                <a:tab pos="1948884" algn="l"/>
                <a:tab pos="2598511" algn="l"/>
                <a:tab pos="3248139" algn="l"/>
                <a:tab pos="3897767" algn="l"/>
                <a:tab pos="4547395" algn="l"/>
                <a:tab pos="5197023" algn="l"/>
                <a:tab pos="5846651" algn="l"/>
                <a:tab pos="6496279" algn="l"/>
                <a:tab pos="7145906" algn="l"/>
                <a:tab pos="7795534" algn="l"/>
              </a:tabLst>
            </a:pPr>
            <a:r>
              <a:rPr lang="en-US" sz="1400" b="1">
                <a:solidFill>
                  <a:srgbClr val="FFFFFF"/>
                </a:solidFill>
                <a:cs typeface="Arial Unicode MS" charset="0"/>
              </a:rPr>
              <a:t>Occurrence of HSPs and Chaperones and Autoantibodies against HSPs and Chaperones in Biologic Fluids.</a:t>
            </a:r>
          </a:p>
        </p:txBody>
      </p:sp>
      <p:sp>
        <p:nvSpPr>
          <p:cNvPr id="3076" name="Rectangle 4"/>
          <p:cNvSpPr>
            <a:spLocks noGrp="1" noChangeArrowheads="1"/>
          </p:cNvSpPr>
          <p:nvPr>
            <p:ph type="title"/>
          </p:nvPr>
        </p:nvSpPr>
        <p:spPr bwMode="auto">
          <a:xfrm>
            <a:off x="513773" y="6013357"/>
            <a:ext cx="5950239" cy="3207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12211" rIns="0" bIns="0" numCol="1" anchor="ctr" anchorCtr="0" compatLnSpc="1">
            <a:prstTxWarp prst="textNoShape">
              <a:avLst/>
            </a:prstTxWarp>
          </a:bodyPr>
          <a:lstStyle/>
          <a:p>
            <a:pPr algn="l">
              <a:tabLst>
                <a:tab pos="649628" algn="l"/>
                <a:tab pos="1299256" algn="l"/>
                <a:tab pos="1948884" algn="l"/>
                <a:tab pos="2598511" algn="l"/>
                <a:tab pos="3248139" algn="l"/>
                <a:tab pos="3897767" algn="l"/>
                <a:tab pos="4547395" algn="l"/>
                <a:tab pos="5197023" algn="l"/>
                <a:tab pos="5846651" algn="l"/>
              </a:tabLst>
            </a:pPr>
            <a:r>
              <a:rPr lang="en-US" sz="1100" b="1">
                <a:cs typeface="Arial Unicode MS" charset="0"/>
              </a:rPr>
              <a:t>Macario AJ, de Macario EC. N Engl J Med 2005;353:1489-1501.</a:t>
            </a:r>
          </a:p>
        </p:txBody>
      </p:sp>
    </p:spTree>
    <p:extLst>
      <p:ext uri="{BB962C8B-B14F-4D97-AF65-F5344CB8AC3E}">
        <p14:creationId xmlns:p14="http://schemas.microsoft.com/office/powerpoint/2010/main" val="372341956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Geldanamycin</a:t>
            </a:r>
            <a:r>
              <a:rPr lang="en-US" dirty="0" smtClean="0"/>
              <a:t> blocks breast cancer cell proliferation (MTT assay)</a:t>
            </a:r>
            <a:endParaRPr lang="en-US" dirty="0"/>
          </a:p>
        </p:txBody>
      </p:sp>
      <p:pic>
        <p:nvPicPr>
          <p:cNvPr id="5" name="Content Placeholder 4" descr="Screen Shot 2015-02-04 at 9.17.32 AM.png"/>
          <p:cNvPicPr>
            <a:picLocks noGrp="1" noChangeAspect="1"/>
          </p:cNvPicPr>
          <p:nvPr>
            <p:ph idx="1"/>
          </p:nvPr>
        </p:nvPicPr>
        <p:blipFill>
          <a:blip r:embed="rId2">
            <a:extLst>
              <a:ext uri="{28A0092B-C50C-407E-A947-70E740481C1C}">
                <a14:useLocalDpi xmlns:a14="http://schemas.microsoft.com/office/drawing/2010/main" val="0"/>
              </a:ext>
            </a:extLst>
          </a:blip>
          <a:srcRect t="2881" b="2881"/>
          <a:stretch>
            <a:fillRect/>
          </a:stretch>
        </p:blipFill>
        <p:spPr/>
      </p:pic>
      <p:sp>
        <p:nvSpPr>
          <p:cNvPr id="6" name="TextBox 5"/>
          <p:cNvSpPr txBox="1"/>
          <p:nvPr/>
        </p:nvSpPr>
        <p:spPr>
          <a:xfrm>
            <a:off x="2105753" y="6249554"/>
            <a:ext cx="6879504" cy="400110"/>
          </a:xfrm>
          <a:prstGeom prst="rect">
            <a:avLst/>
          </a:prstGeom>
          <a:noFill/>
        </p:spPr>
        <p:txBody>
          <a:bodyPr wrap="square" rtlCol="0">
            <a:spAutoFit/>
          </a:bodyPr>
          <a:lstStyle/>
          <a:p>
            <a:r>
              <a:rPr lang="en-US" sz="1000" dirty="0"/>
              <a:t>Kim LS, Kim JH. Heat Shock Protein as Molecular Targets for Breast Cancer Therapeutics. </a:t>
            </a:r>
            <a:r>
              <a:rPr lang="en-US" sz="1000" i="1" dirty="0"/>
              <a:t>Journal of Breast Cancer</a:t>
            </a:r>
            <a:r>
              <a:rPr lang="en-US" sz="1000" dirty="0"/>
              <a:t> 2011;14(3):167-174. doi:10.4048/jbc.2011.14.3.167.</a:t>
            </a:r>
          </a:p>
        </p:txBody>
      </p:sp>
    </p:spTree>
    <p:extLst>
      <p:ext uri="{BB962C8B-B14F-4D97-AF65-F5344CB8AC3E}">
        <p14:creationId xmlns:p14="http://schemas.microsoft.com/office/powerpoint/2010/main" val="245994812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initially </a:t>
            </a:r>
            <a:r>
              <a:rPr lang="en-US" dirty="0"/>
              <a:t>characterized as a highly conserved </a:t>
            </a:r>
            <a:r>
              <a:rPr lang="en-US" dirty="0" smtClean="0"/>
              <a:t>genes induced </a:t>
            </a:r>
            <a:r>
              <a:rPr lang="en-US" dirty="0"/>
              <a:t>by heat shock. </a:t>
            </a:r>
          </a:p>
          <a:p>
            <a:r>
              <a:rPr lang="en-US" dirty="0" smtClean="0"/>
              <a:t>prominent roles </a:t>
            </a:r>
            <a:r>
              <a:rPr lang="en-US" dirty="0"/>
              <a:t>in many of the cell’s most basic </a:t>
            </a:r>
            <a:r>
              <a:rPr lang="en-US" dirty="0" smtClean="0"/>
              <a:t>processes.</a:t>
            </a:r>
          </a:p>
          <a:p>
            <a:r>
              <a:rPr lang="en-US" dirty="0" smtClean="0"/>
              <a:t>molecular </a:t>
            </a:r>
            <a:r>
              <a:rPr lang="en-US" dirty="0"/>
              <a:t>chaperones, stabilizing and assisting in the trafficking of nascent </a:t>
            </a:r>
            <a:r>
              <a:rPr lang="en-US" dirty="0" smtClean="0"/>
              <a:t>peptides</a:t>
            </a:r>
          </a:p>
          <a:p>
            <a:r>
              <a:rPr lang="en-US" dirty="0" smtClean="0"/>
              <a:t>heat </a:t>
            </a:r>
            <a:r>
              <a:rPr lang="en-US" dirty="0"/>
              <a:t>shock or hypoxia, increased expression of heat shock proteins protects the cell </a:t>
            </a:r>
            <a:r>
              <a:rPr lang="en-US" dirty="0" smtClean="0"/>
              <a:t>from </a:t>
            </a:r>
            <a:r>
              <a:rPr lang="en-US" dirty="0" err="1" smtClean="0"/>
              <a:t>proteotoxicity</a:t>
            </a:r>
            <a:r>
              <a:rPr lang="en-US" dirty="0" smtClean="0"/>
              <a:t> (Hightower) by </a:t>
            </a:r>
            <a:r>
              <a:rPr lang="en-US" dirty="0"/>
              <a:t>stabilizing unfolded or </a:t>
            </a:r>
            <a:r>
              <a:rPr lang="en-US" dirty="0" err="1"/>
              <a:t>misfolded</a:t>
            </a:r>
            <a:r>
              <a:rPr lang="en-US" dirty="0"/>
              <a:t> peptides, giving the cell time to repair or re-synthesize damaged proteins. </a:t>
            </a:r>
            <a:endParaRPr lang="en-US" dirty="0" smtClean="0"/>
          </a:p>
          <a:p>
            <a:r>
              <a:rPr lang="en-US" dirty="0" smtClean="0"/>
              <a:t>general </a:t>
            </a:r>
            <a:r>
              <a:rPr lang="en-US" dirty="0"/>
              <a:t>role as molecular </a:t>
            </a:r>
            <a:r>
              <a:rPr lang="en-US" dirty="0" smtClean="0"/>
              <a:t>chaperones (</a:t>
            </a:r>
            <a:r>
              <a:rPr lang="en-US" dirty="0" err="1" smtClean="0"/>
              <a:t>eg</a:t>
            </a:r>
            <a:r>
              <a:rPr lang="en-US" dirty="0" smtClean="0"/>
              <a:t> </a:t>
            </a:r>
            <a:r>
              <a:rPr lang="en-US" dirty="0" err="1" smtClean="0"/>
              <a:t>BiP</a:t>
            </a:r>
            <a:r>
              <a:rPr lang="en-US" dirty="0" smtClean="0"/>
              <a:t>)</a:t>
            </a:r>
          </a:p>
          <a:p>
            <a:r>
              <a:rPr lang="en-US" dirty="0" smtClean="0"/>
              <a:t>aging</a:t>
            </a:r>
            <a:r>
              <a:rPr lang="en-US" dirty="0"/>
              <a:t>, </a:t>
            </a:r>
            <a:r>
              <a:rPr lang="en-US" dirty="0" err="1"/>
              <a:t>neurodegeneration</a:t>
            </a:r>
            <a:r>
              <a:rPr lang="en-US" dirty="0"/>
              <a:t>, signaling, immunology and cancer. </a:t>
            </a:r>
          </a:p>
        </p:txBody>
      </p:sp>
    </p:spTree>
    <p:extLst>
      <p:ext uri="{BB962C8B-B14F-4D97-AF65-F5344CB8AC3E}">
        <p14:creationId xmlns:p14="http://schemas.microsoft.com/office/powerpoint/2010/main" val="4860447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914400" y="0"/>
            <a:ext cx="7620000" cy="533400"/>
          </a:xfrm>
        </p:spPr>
        <p:txBody>
          <a:bodyPr>
            <a:normAutofit fontScale="90000"/>
          </a:bodyPr>
          <a:lstStyle/>
          <a:p>
            <a:pPr algn="ctr"/>
            <a:r>
              <a:rPr lang="en-US" sz="3200">
                <a:latin typeface="Arial" charset="0"/>
                <a:cs typeface="Arial" charset="0"/>
              </a:rPr>
              <a:t>Heat shock Proteins (HSPs)</a:t>
            </a:r>
          </a:p>
        </p:txBody>
      </p:sp>
      <p:sp>
        <p:nvSpPr>
          <p:cNvPr id="95235" name="Rectangle 3"/>
          <p:cNvSpPr>
            <a:spLocks noGrp="1" noChangeArrowheads="1"/>
          </p:cNvSpPr>
          <p:nvPr>
            <p:ph type="subTitle" idx="1"/>
          </p:nvPr>
        </p:nvSpPr>
        <p:spPr>
          <a:xfrm>
            <a:off x="762000" y="914400"/>
            <a:ext cx="3581400" cy="5791200"/>
          </a:xfrm>
        </p:spPr>
        <p:txBody>
          <a:bodyPr/>
          <a:lstStyle/>
          <a:p>
            <a:pPr algn="l">
              <a:buFont typeface="Wingdings" charset="0"/>
              <a:buChar char="n"/>
            </a:pPr>
            <a:r>
              <a:rPr lang="en-US" sz="1300">
                <a:latin typeface="Arial" charset="0"/>
                <a:cs typeface="Arial" charset="0"/>
              </a:rPr>
              <a:t>Heat shock proteins (HSP) are expressed in response to various biological stresses, including heat, high pressures, and toxic compounds. It </a:t>
            </a:r>
            <a:r>
              <a:rPr lang="en-US" sz="1300">
                <a:latin typeface="Arial" charset="0"/>
                <a:cs typeface="Times New Roman" charset="0"/>
              </a:rPr>
              <a:t>is also one of the most abundant cellular proteins found under non-stress conditions</a:t>
            </a:r>
            <a:r>
              <a:rPr lang="en-US" sz="1300">
                <a:latin typeface="Arial" charset="0"/>
                <a:cs typeface="Arial" charset="0"/>
              </a:rPr>
              <a:t> </a:t>
            </a:r>
            <a:br>
              <a:rPr lang="en-US" sz="1300">
                <a:latin typeface="Arial" charset="0"/>
                <a:cs typeface="Arial" charset="0"/>
              </a:rPr>
            </a:br>
            <a:endParaRPr lang="en-US" sz="1300">
              <a:latin typeface="Arial" charset="0"/>
              <a:cs typeface="Arial" charset="0"/>
            </a:endParaRPr>
          </a:p>
          <a:p>
            <a:pPr algn="l">
              <a:buFont typeface="Wingdings" charset="0"/>
              <a:buChar char="n"/>
            </a:pPr>
            <a:r>
              <a:rPr lang="en-US" sz="1300">
                <a:latin typeface="Arial" charset="0"/>
                <a:cs typeface="Arial" charset="0"/>
              </a:rPr>
              <a:t>Hsp90 is part of a family of proteins known as "chaperones," which are solely dedicated to helping other proteins fold and assume their proper functions.</a:t>
            </a:r>
            <a:br>
              <a:rPr lang="en-US" sz="1300">
                <a:latin typeface="Arial" charset="0"/>
                <a:cs typeface="Arial" charset="0"/>
              </a:rPr>
            </a:br>
            <a:endParaRPr lang="en-US" sz="1300">
              <a:latin typeface="Arial" charset="0"/>
              <a:cs typeface="Arial" charset="0"/>
            </a:endParaRPr>
          </a:p>
          <a:p>
            <a:pPr algn="l">
              <a:buFont typeface="Wingdings" charset="0"/>
              <a:buChar char="n"/>
            </a:pPr>
            <a:r>
              <a:rPr lang="en-US" sz="1300">
                <a:latin typeface="Arial" charset="0"/>
                <a:cs typeface="Arial" charset="0"/>
              </a:rPr>
              <a:t>The chaperones Hsp70 and Hsp90 together with co-chaperones function to fold proteins in the cytoplasm. Sometimes Hsp70 and Hsp90 function sequentially to fold the same protein </a:t>
            </a:r>
            <a:br>
              <a:rPr lang="en-US" sz="1300">
                <a:latin typeface="Arial" charset="0"/>
                <a:cs typeface="Arial" charset="0"/>
              </a:rPr>
            </a:br>
            <a:endParaRPr lang="en-US" sz="1300">
              <a:latin typeface="Arial" charset="0"/>
              <a:cs typeface="Arial" charset="0"/>
            </a:endParaRPr>
          </a:p>
          <a:p>
            <a:pPr algn="l">
              <a:buFont typeface="Wingdings" charset="0"/>
              <a:buChar char="n"/>
            </a:pPr>
            <a:r>
              <a:rPr lang="en-US" sz="1300">
                <a:latin typeface="Arial" charset="0"/>
                <a:cs typeface="Arial" charset="0"/>
              </a:rPr>
              <a:t> Cells are vigilant about getting these folds right because misfolded proteins can change the normal life of the cell. In some cases change is </a:t>
            </a:r>
            <a:r>
              <a:rPr lang="en-US" sz="1300" b="1">
                <a:latin typeface="Arial" charset="0"/>
                <a:cs typeface="Arial" charset="0"/>
              </a:rPr>
              <a:t>good</a:t>
            </a:r>
            <a:r>
              <a:rPr lang="en-US" sz="1300">
                <a:latin typeface="Arial" charset="0"/>
                <a:cs typeface="Arial" charset="0"/>
              </a:rPr>
              <a:t>, in others </a:t>
            </a:r>
            <a:r>
              <a:rPr lang="en-US" sz="1300" b="1">
                <a:latin typeface="Arial" charset="0"/>
                <a:cs typeface="Arial" charset="0"/>
              </a:rPr>
              <a:t>deadly</a:t>
            </a:r>
            <a:r>
              <a:rPr lang="en-US" sz="1300">
                <a:latin typeface="Arial" charset="0"/>
                <a:cs typeface="Arial" charset="0"/>
              </a:rPr>
              <a:t>.</a:t>
            </a:r>
            <a:r>
              <a:rPr lang="en-US" sz="1300"/>
              <a:t> </a:t>
            </a:r>
            <a:br>
              <a:rPr lang="en-US" sz="1300"/>
            </a:br>
            <a:endParaRPr lang="en-US" sz="1300"/>
          </a:p>
          <a:p>
            <a:pPr algn="l">
              <a:buFont typeface="Wingdings" charset="0"/>
              <a:buChar char="n"/>
            </a:pPr>
            <a:r>
              <a:rPr lang="en-US" sz="1300">
                <a:latin typeface="Arial" charset="0"/>
                <a:cs typeface="Arial" charset="0"/>
              </a:rPr>
              <a:t>When HSP90 is compromised the number of morphological changes increases, which lead to formation of inactive or abnormally active polypeptides.</a:t>
            </a:r>
            <a:r>
              <a:rPr lang="en-US" sz="1300"/>
              <a:t> </a:t>
            </a:r>
          </a:p>
        </p:txBody>
      </p:sp>
      <p:sp>
        <p:nvSpPr>
          <p:cNvPr id="95237" name="Rectangle 5"/>
          <p:cNvSpPr>
            <a:spLocks noChangeArrowheads="1"/>
          </p:cNvSpPr>
          <p:nvPr/>
        </p:nvSpPr>
        <p:spPr bwMode="auto">
          <a:xfrm>
            <a:off x="6324600" y="5638800"/>
            <a:ext cx="1905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000">
                <a:latin typeface="Arial" charset="0"/>
                <a:cs typeface="Arial" charset="0"/>
              </a:rPr>
              <a:t>Domain structure of HSP90.</a:t>
            </a:r>
            <a:endParaRPr lang="en-US" sz="1200">
              <a:latin typeface="Arial Unicode MS" charset="0"/>
              <a:cs typeface="Arial Unicode MS" charset="0"/>
            </a:endParaRPr>
          </a:p>
          <a:p>
            <a:pPr eaLnBrk="0" hangingPunct="0"/>
            <a:endParaRPr lang="en-US">
              <a:latin typeface="Arial" charset="0"/>
            </a:endParaRPr>
          </a:p>
        </p:txBody>
      </p:sp>
      <p:pic>
        <p:nvPicPr>
          <p:cNvPr id="952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762000"/>
            <a:ext cx="4514850" cy="4452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44262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228600"/>
            <a:ext cx="7793038" cy="296863"/>
          </a:xfrm>
        </p:spPr>
        <p:txBody>
          <a:bodyPr>
            <a:normAutofit fontScale="90000"/>
          </a:bodyPr>
          <a:lstStyle/>
          <a:p>
            <a:pPr algn="ctr"/>
            <a:r>
              <a:rPr lang="en-US" sz="2800"/>
              <a:t>HSPs in protein folding</a:t>
            </a:r>
          </a:p>
        </p:txBody>
      </p:sp>
      <p:sp>
        <p:nvSpPr>
          <p:cNvPr id="97283" name="Rectangle 3"/>
          <p:cNvSpPr>
            <a:spLocks noGrp="1" noChangeArrowheads="1"/>
          </p:cNvSpPr>
          <p:nvPr>
            <p:ph type="body" sz="half" idx="1"/>
          </p:nvPr>
        </p:nvSpPr>
        <p:spPr>
          <a:xfrm>
            <a:off x="0" y="2057400"/>
            <a:ext cx="4114800" cy="4114800"/>
          </a:xfrm>
        </p:spPr>
        <p:txBody>
          <a:bodyPr/>
          <a:lstStyle/>
          <a:p>
            <a:r>
              <a:rPr lang="en-US" sz="1600">
                <a:latin typeface="Arial Unicode MS" charset="0"/>
                <a:cs typeface="Arial Unicode MS" charset="0"/>
              </a:rPr>
              <a:t>The diagram shows the role of heat-shock proteins and a chaperonin in protein folding.  As the ribosome moves along the molecule of messenger RNA, a chain of amino acids is built up to form a new protein molecule.  The chain is protected against unwanted interactions with other cytoplasmic molecules by heat-shock proteins and a chaperonin molecule until it has successfully completed its folding.  </a:t>
            </a:r>
          </a:p>
        </p:txBody>
      </p:sp>
      <p:sp>
        <p:nvSpPr>
          <p:cNvPr id="97286" name="Rectangle 6"/>
          <p:cNvSpPr>
            <a:spLocks noChangeArrowheads="1"/>
          </p:cNvSpPr>
          <p:nvPr/>
        </p:nvSpPr>
        <p:spPr bwMode="auto">
          <a:xfrm>
            <a:off x="3167063" y="1985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97287" name="Picture 7" descr="http://www.cs.stedwards.edu/chem/Chemistry/CHEM43/CHEM43/HSP/roleimage.jpg"/>
          <p:cNvPicPr>
            <a:picLocks noGrp="1" noChangeAspect="1" noChangeArrowheads="1"/>
          </p:cNvPicPr>
          <p:nvPr>
            <p:ph type="clipArt" sz="half" idx="2"/>
          </p:nvPr>
        </p:nvPicPr>
        <p:blipFill>
          <a:blip r:embed="rId2" r:link="rId3">
            <a:extLst>
              <a:ext uri="{28A0092B-C50C-407E-A947-70E740481C1C}">
                <a14:useLocalDpi xmlns:a14="http://schemas.microsoft.com/office/drawing/2010/main" val="0"/>
              </a:ext>
            </a:extLst>
          </a:blip>
          <a:srcRect/>
          <a:stretch>
            <a:fillRect/>
          </a:stretch>
        </p:blipFill>
        <p:spPr>
          <a:xfrm>
            <a:off x="4595813" y="1828800"/>
            <a:ext cx="4090987" cy="4202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97288" name="Text Box 8"/>
          <p:cNvSpPr txBox="1">
            <a:spLocks noChangeArrowheads="1"/>
          </p:cNvSpPr>
          <p:nvPr/>
        </p:nvSpPr>
        <p:spPr bwMode="auto">
          <a:xfrm>
            <a:off x="228600" y="6553200"/>
            <a:ext cx="66294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900"/>
              <a:t>Source: </a:t>
            </a:r>
            <a:r>
              <a:rPr lang="en-US" sz="900">
                <a:cs typeface="Times New Roman" charset="0"/>
              </a:rPr>
              <a:t>(http://www.cs.stedwards.edu/chem/Chemistry/CHEM43/CHEM43/HSP/FUNCTION.HTML)</a:t>
            </a:r>
            <a:r>
              <a:rPr lang="en-US" sz="900"/>
              <a:t> </a:t>
            </a:r>
          </a:p>
          <a:p>
            <a:pPr>
              <a:spcBef>
                <a:spcPct val="50000"/>
              </a:spcBef>
            </a:pPr>
            <a:endParaRPr lang="en-US" sz="900"/>
          </a:p>
        </p:txBody>
      </p:sp>
    </p:spTree>
    <p:extLst>
      <p:ext uri="{BB962C8B-B14F-4D97-AF65-F5344CB8AC3E}">
        <p14:creationId xmlns:p14="http://schemas.microsoft.com/office/powerpoint/2010/main" val="387635889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Extracellular Heat Shock Protein (</a:t>
            </a:r>
            <a:r>
              <a:rPr lang="en-US" sz="2400" dirty="0" err="1"/>
              <a:t>Hsp</a:t>
            </a:r>
            <a:r>
              <a:rPr lang="en-US" sz="2400" dirty="0"/>
              <a:t>)70 and Hsp90α Assist in Matrix Metalloproteinase-2 Activation and</a:t>
            </a:r>
            <a:br>
              <a:rPr lang="en-US" sz="2400" dirty="0"/>
            </a:br>
            <a:r>
              <a:rPr lang="en-US" sz="2400" dirty="0"/>
              <a:t>Breast Cancer Cell Migration and Invasion</a:t>
            </a:r>
            <a:br>
              <a:rPr lang="en-US" sz="2400" dirty="0"/>
            </a:br>
            <a:r>
              <a:rPr lang="en-US" sz="2400" dirty="0"/>
              <a:t>Jessica D. Sims, Jessica </a:t>
            </a:r>
            <a:r>
              <a:rPr lang="en-US" sz="2400" dirty="0" err="1"/>
              <a:t>McCready</a:t>
            </a:r>
            <a:r>
              <a:rPr lang="en-US" sz="2400" dirty="0"/>
              <a:t>, and Daniel G. Jay</a:t>
            </a:r>
          </a:p>
        </p:txBody>
      </p:sp>
      <p:sp>
        <p:nvSpPr>
          <p:cNvPr id="3" name="Content Placeholder 2"/>
          <p:cNvSpPr>
            <a:spLocks noGrp="1"/>
          </p:cNvSpPr>
          <p:nvPr>
            <p:ph idx="1"/>
          </p:nvPr>
        </p:nvSpPr>
        <p:spPr/>
        <p:txBody>
          <a:bodyPr>
            <a:normAutofit lnSpcReduction="10000"/>
          </a:bodyPr>
          <a:lstStyle/>
          <a:p>
            <a:r>
              <a:rPr lang="en-US" dirty="0" smtClean="0"/>
              <a:t>Goals of the study</a:t>
            </a:r>
          </a:p>
          <a:p>
            <a:pPr lvl="1"/>
            <a:r>
              <a:rPr lang="en-US" dirty="0" smtClean="0"/>
              <a:t>Understand migration and invasion, early steps in metastasis</a:t>
            </a:r>
          </a:p>
          <a:p>
            <a:pPr lvl="1"/>
            <a:r>
              <a:rPr lang="en-US" dirty="0" smtClean="0"/>
              <a:t>Hsp90a was identified as critical to MMP-2 activation</a:t>
            </a:r>
          </a:p>
          <a:p>
            <a:pPr lvl="1"/>
            <a:r>
              <a:rPr lang="en-US" sz="2400" dirty="0"/>
              <a:t>Intracellular Hsp90α commonly functions with a complex of co-chaperones, leading to hypothesis that Hsp90α </a:t>
            </a:r>
            <a:r>
              <a:rPr lang="en-US" sz="2400" dirty="0" smtClean="0"/>
              <a:t>functions similarly </a:t>
            </a:r>
            <a:r>
              <a:rPr lang="en-US" sz="2400" dirty="0"/>
              <a:t>outside of the </a:t>
            </a:r>
            <a:r>
              <a:rPr lang="en-US" sz="2400" dirty="0" smtClean="0"/>
              <a:t>cell</a:t>
            </a:r>
          </a:p>
          <a:p>
            <a:pPr lvl="1"/>
            <a:r>
              <a:rPr lang="en-US" sz="2000" dirty="0"/>
              <a:t>findings support </a:t>
            </a:r>
            <a:r>
              <a:rPr lang="en-US" sz="2000" dirty="0" smtClean="0"/>
              <a:t>a model </a:t>
            </a:r>
            <a:r>
              <a:rPr lang="en-US" sz="2000" dirty="0"/>
              <a:t>in which MMP-2 activation by an extracellular co-chaperone complex mediated by Hsp90α increases breast cancer cell migration</a:t>
            </a:r>
          </a:p>
        </p:txBody>
      </p:sp>
    </p:spTree>
    <p:extLst>
      <p:ext uri="{BB962C8B-B14F-4D97-AF65-F5344CB8AC3E}">
        <p14:creationId xmlns:p14="http://schemas.microsoft.com/office/powerpoint/2010/main" val="18129610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“MAGIC” an acronym describing the goals of persuasive research.</a:t>
            </a:r>
            <a:endParaRPr lang="en-US" dirty="0"/>
          </a:p>
        </p:txBody>
      </p:sp>
      <p:sp>
        <p:nvSpPr>
          <p:cNvPr id="3" name="Content Placeholder 2"/>
          <p:cNvSpPr>
            <a:spLocks noGrp="1"/>
          </p:cNvSpPr>
          <p:nvPr>
            <p:ph idx="1"/>
          </p:nvPr>
        </p:nvSpPr>
        <p:spPr/>
        <p:txBody>
          <a:bodyPr>
            <a:normAutofit fontScale="55000" lnSpcReduction="20000"/>
          </a:bodyPr>
          <a:lstStyle/>
          <a:p>
            <a:pPr>
              <a:buNone/>
            </a:pPr>
            <a:endParaRPr lang="en-US" dirty="0" smtClean="0">
              <a:latin typeface="Arial"/>
              <a:cs typeface="Arial"/>
            </a:endParaRPr>
          </a:p>
          <a:p>
            <a:r>
              <a:rPr lang="en-US" b="1" u="sng" dirty="0" smtClean="0">
                <a:latin typeface="Arial"/>
                <a:cs typeface="Arial"/>
              </a:rPr>
              <a:t>M</a:t>
            </a:r>
            <a:r>
              <a:rPr lang="en-US" dirty="0" smtClean="0">
                <a:latin typeface="Arial"/>
                <a:cs typeface="Arial"/>
              </a:rPr>
              <a:t>agnitude, or the degree of empirical support for the claim made by the data</a:t>
            </a:r>
          </a:p>
          <a:p>
            <a:pPr>
              <a:buNone/>
            </a:pPr>
            <a:r>
              <a:rPr lang="en-US" dirty="0" smtClean="0">
                <a:latin typeface="Arial"/>
                <a:cs typeface="Arial"/>
              </a:rPr>
              <a:t> </a:t>
            </a:r>
          </a:p>
          <a:p>
            <a:r>
              <a:rPr lang="en-US" b="1" u="sng" dirty="0">
                <a:latin typeface="Arial"/>
                <a:cs typeface="Arial"/>
              </a:rPr>
              <a:t>A</a:t>
            </a:r>
            <a:r>
              <a:rPr lang="en-US" dirty="0" smtClean="0">
                <a:latin typeface="Arial"/>
                <a:cs typeface="Arial"/>
              </a:rPr>
              <a:t>rticulation, or the level of detail provided by the results</a:t>
            </a:r>
          </a:p>
          <a:p>
            <a:pPr>
              <a:buNone/>
            </a:pPr>
            <a:endParaRPr lang="en-US" dirty="0" smtClean="0">
              <a:latin typeface="Arial"/>
              <a:cs typeface="Arial"/>
            </a:endParaRPr>
          </a:p>
          <a:p>
            <a:r>
              <a:rPr lang="en-US" b="1" u="sng" dirty="0">
                <a:latin typeface="Arial"/>
                <a:cs typeface="Arial"/>
              </a:rPr>
              <a:t>G</a:t>
            </a:r>
            <a:r>
              <a:rPr lang="en-US" dirty="0" smtClean="0">
                <a:latin typeface="Arial"/>
                <a:cs typeface="Arial"/>
              </a:rPr>
              <a:t>enerality, or the degree to which the results apply to a broadly defined population</a:t>
            </a:r>
          </a:p>
          <a:p>
            <a:pPr>
              <a:buNone/>
            </a:pPr>
            <a:endParaRPr lang="en-US" dirty="0" smtClean="0">
              <a:latin typeface="Arial"/>
              <a:cs typeface="Arial"/>
            </a:endParaRPr>
          </a:p>
          <a:p>
            <a:r>
              <a:rPr lang="en-US" b="1" u="sng" dirty="0">
                <a:latin typeface="Arial"/>
                <a:cs typeface="Arial"/>
              </a:rPr>
              <a:t>I</a:t>
            </a:r>
            <a:r>
              <a:rPr lang="en-US" dirty="0" smtClean="0">
                <a:latin typeface="Arial"/>
                <a:cs typeface="Arial"/>
              </a:rPr>
              <a:t>nterestingness, which involves both the importance of the issue being investigated and the data’s ability to change existing beliefs</a:t>
            </a:r>
          </a:p>
          <a:p>
            <a:pPr>
              <a:buNone/>
            </a:pPr>
            <a:endParaRPr lang="en-US" dirty="0" smtClean="0">
              <a:latin typeface="Arial"/>
              <a:cs typeface="Arial"/>
            </a:endParaRPr>
          </a:p>
          <a:p>
            <a:r>
              <a:rPr lang="en-US" b="1" u="sng" dirty="0">
                <a:latin typeface="Arial"/>
                <a:cs typeface="Arial"/>
              </a:rPr>
              <a:t>C</a:t>
            </a:r>
            <a:r>
              <a:rPr lang="en-US" dirty="0" smtClean="0">
                <a:latin typeface="Arial"/>
                <a:cs typeface="Arial"/>
              </a:rPr>
              <a:t>redibility, which arises out of sound theory and method.</a:t>
            </a:r>
          </a:p>
          <a:p>
            <a:endParaRPr lang="en-US" i="1" dirty="0" smtClean="0"/>
          </a:p>
          <a:p>
            <a:pPr>
              <a:buNone/>
            </a:pPr>
            <a:r>
              <a:rPr lang="en-US" i="1" dirty="0" smtClean="0"/>
              <a:t>						--From:</a:t>
            </a:r>
            <a:r>
              <a:rPr lang="en-US" dirty="0" smtClean="0"/>
              <a:t> </a:t>
            </a:r>
            <a:r>
              <a:rPr lang="en-US" i="1" dirty="0" smtClean="0"/>
              <a:t>Statistics as Principled Argument, Robert Abelson</a:t>
            </a:r>
            <a:endParaRPr lang="en-US" dirty="0"/>
          </a:p>
        </p:txBody>
      </p:sp>
    </p:spTree>
    <p:extLst>
      <p:ext uri="{BB962C8B-B14F-4D97-AF65-F5344CB8AC3E}">
        <p14:creationId xmlns:p14="http://schemas.microsoft.com/office/powerpoint/2010/main" val="343292663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400" b="1" dirty="0"/>
              <a:t>Hsp90α, MMP-2 and several co-chaperones are present in the conditioned media of breast cancer cells.</a:t>
            </a:r>
            <a:r>
              <a:rPr lang="en-US" sz="1400" dirty="0"/>
              <a:t/>
            </a:r>
            <a:br>
              <a:rPr lang="en-US" sz="1400" dirty="0"/>
            </a:br>
            <a:r>
              <a:rPr lang="en-US" sz="1400" dirty="0"/>
              <a:t>Lysate and conditioned media were collected from MDA-MB-231 cells. 20 µg of protein was loaded into each lysate lane and 80 µg of protein was loaded into each conditioned media lane and </a:t>
            </a:r>
            <a:r>
              <a:rPr lang="en-US" sz="1400" dirty="0" err="1"/>
              <a:t>immunoblotted</a:t>
            </a:r>
            <a:r>
              <a:rPr lang="en-US" sz="1400" dirty="0"/>
              <a:t> for the Hsp90α, MMP-2, Hsp70, Hop, Hsp40, p23, Hip, and β-tubulin. The first six proteins were found to be present in both the cell lysate and in the conditioned media, while Hip was only found in the lysate. β-tubulin was used as a negative control. The molecular weight markers are indicated on the left.</a:t>
            </a:r>
          </a:p>
        </p:txBody>
      </p:sp>
      <p:pic>
        <p:nvPicPr>
          <p:cNvPr id="5" name="Picture 4" descr="Screen Shot 2015-02-04 at 9.34.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869" y="2041692"/>
            <a:ext cx="6731000" cy="4686300"/>
          </a:xfrm>
          <a:prstGeom prst="rect">
            <a:avLst/>
          </a:prstGeom>
        </p:spPr>
      </p:pic>
    </p:spTree>
    <p:extLst>
      <p:ext uri="{BB962C8B-B14F-4D97-AF65-F5344CB8AC3E}">
        <p14:creationId xmlns:p14="http://schemas.microsoft.com/office/powerpoint/2010/main" val="131378312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Fig 2 Hsp90α</a:t>
            </a:r>
            <a:r>
              <a:rPr lang="en-US" sz="3200" b="1" dirty="0"/>
              <a:t>, MMP-2, Hsp70, Hop, Hsp40, and p23 interact </a:t>
            </a:r>
            <a:r>
              <a:rPr lang="en-US" sz="3200" b="1" i="1" dirty="0"/>
              <a:t>in vitro </a:t>
            </a:r>
            <a:r>
              <a:rPr lang="en-US" sz="3200" b="1" dirty="0"/>
              <a:t>and outside of the cell.</a:t>
            </a:r>
            <a:endParaRPr lang="en-US" sz="3200" dirty="0"/>
          </a:p>
        </p:txBody>
      </p:sp>
      <p:pic>
        <p:nvPicPr>
          <p:cNvPr id="4" name="Picture 3" descr="Screen Shot 2015-02-04 at 9.36.3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158" y="1557358"/>
            <a:ext cx="6324630" cy="5300642"/>
          </a:xfrm>
          <a:prstGeom prst="rect">
            <a:avLst/>
          </a:prstGeom>
        </p:spPr>
      </p:pic>
    </p:spTree>
    <p:extLst>
      <p:ext uri="{BB962C8B-B14F-4D97-AF65-F5344CB8AC3E}">
        <p14:creationId xmlns:p14="http://schemas.microsoft.com/office/powerpoint/2010/main" val="416863270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Fig 3: The </a:t>
            </a:r>
            <a:r>
              <a:rPr lang="en-US" sz="2800" b="1" dirty="0"/>
              <a:t>presence of Hsp70, Hop, Hsp40, and p23 increase the interaction between Hsp90α and MMP-2.</a:t>
            </a:r>
            <a:endParaRPr lang="en-US" sz="2800" dirty="0"/>
          </a:p>
        </p:txBody>
      </p:sp>
      <p:pic>
        <p:nvPicPr>
          <p:cNvPr id="4" name="Picture 3" descr="Screen Shot 2015-02-04 at 9.38.2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0206" y="1630946"/>
            <a:ext cx="5003629" cy="5046579"/>
          </a:xfrm>
          <a:prstGeom prst="rect">
            <a:avLst/>
          </a:prstGeom>
        </p:spPr>
      </p:pic>
    </p:spTree>
    <p:extLst>
      <p:ext uri="{BB962C8B-B14F-4D97-AF65-F5344CB8AC3E}">
        <p14:creationId xmlns:p14="http://schemas.microsoft.com/office/powerpoint/2010/main" val="108121546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Figure 4: Hsp90α </a:t>
            </a:r>
            <a:r>
              <a:rPr lang="en-US" sz="2800" b="1" dirty="0"/>
              <a:t>and co-chaperones Hsp70, Hop, Hsp40, and p23 are sufficient to activate MMP-2 </a:t>
            </a:r>
            <a:r>
              <a:rPr lang="en-US" sz="2800" b="1" i="1" dirty="0"/>
              <a:t>in vitro</a:t>
            </a:r>
            <a:r>
              <a:rPr lang="en-US" sz="2800" b="1" dirty="0"/>
              <a:t>.</a:t>
            </a:r>
            <a:endParaRPr lang="en-US" sz="2800" dirty="0"/>
          </a:p>
        </p:txBody>
      </p:sp>
      <p:pic>
        <p:nvPicPr>
          <p:cNvPr id="4" name="Picture 3" descr="Screen Shot 2015-02-04 at 9.39.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6418" y="1056105"/>
            <a:ext cx="4353794" cy="5694947"/>
          </a:xfrm>
          <a:prstGeom prst="rect">
            <a:avLst/>
          </a:prstGeom>
        </p:spPr>
      </p:pic>
    </p:spTree>
    <p:extLst>
      <p:ext uri="{BB962C8B-B14F-4D97-AF65-F5344CB8AC3E}">
        <p14:creationId xmlns:p14="http://schemas.microsoft.com/office/powerpoint/2010/main" val="288254336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Figure 5: Conditioned </a:t>
            </a:r>
            <a:r>
              <a:rPr lang="en-US" sz="3200" b="1" dirty="0"/>
              <a:t>media from cancer cells contains necessary components to activate MMP-2.</a:t>
            </a:r>
            <a:endParaRPr lang="en-US" sz="3200" dirty="0"/>
          </a:p>
        </p:txBody>
      </p:sp>
      <p:pic>
        <p:nvPicPr>
          <p:cNvPr id="4" name="Picture 3" descr="Screen Shot 2015-02-04 at 9.41.0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8990" y="1764632"/>
            <a:ext cx="3668610" cy="5093368"/>
          </a:xfrm>
          <a:prstGeom prst="rect">
            <a:avLst/>
          </a:prstGeom>
        </p:spPr>
      </p:pic>
    </p:spTree>
    <p:extLst>
      <p:ext uri="{BB962C8B-B14F-4D97-AF65-F5344CB8AC3E}">
        <p14:creationId xmlns:p14="http://schemas.microsoft.com/office/powerpoint/2010/main" val="319967027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1059"/>
            <a:ext cx="8229600" cy="1143000"/>
          </a:xfrm>
        </p:spPr>
        <p:txBody>
          <a:bodyPr>
            <a:noAutofit/>
          </a:bodyPr>
          <a:lstStyle/>
          <a:p>
            <a:r>
              <a:rPr lang="en-US" sz="3600" b="1" dirty="0" smtClean="0"/>
              <a:t>Figure 6: Hsp90α </a:t>
            </a:r>
            <a:r>
              <a:rPr lang="en-US" sz="3600" b="1" dirty="0"/>
              <a:t>and its co-chaperone complex assist in wound healing</a:t>
            </a:r>
            <a:endParaRPr lang="en-US" sz="3600" dirty="0"/>
          </a:p>
        </p:txBody>
      </p:sp>
      <p:pic>
        <p:nvPicPr>
          <p:cNvPr id="4" name="Picture 3" descr="Screen Shot 2015-02-04 at 9.42.3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5437" y="1350798"/>
            <a:ext cx="3649322" cy="5440362"/>
          </a:xfrm>
          <a:prstGeom prst="rect">
            <a:avLst/>
          </a:prstGeom>
        </p:spPr>
      </p:pic>
    </p:spTree>
    <p:extLst>
      <p:ext uri="{BB962C8B-B14F-4D97-AF65-F5344CB8AC3E}">
        <p14:creationId xmlns:p14="http://schemas.microsoft.com/office/powerpoint/2010/main" val="230367040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 7: </a:t>
            </a:r>
            <a:r>
              <a:rPr lang="en-US" b="1" dirty="0"/>
              <a:t>Inhibiting Hsp70 reduces breast cancer cell invasion </a:t>
            </a:r>
            <a:r>
              <a:rPr lang="en-US" b="1" i="1" dirty="0"/>
              <a:t>in vitro</a:t>
            </a:r>
            <a:r>
              <a:rPr lang="en-US" b="1" dirty="0"/>
              <a:t>.</a:t>
            </a:r>
            <a:endParaRPr lang="en-US" dirty="0"/>
          </a:p>
        </p:txBody>
      </p:sp>
      <p:pic>
        <p:nvPicPr>
          <p:cNvPr id="4" name="Picture 3" descr="Screen Shot 2015-02-04 at 9.43.3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805" y="1663031"/>
            <a:ext cx="7607300" cy="4775200"/>
          </a:xfrm>
          <a:prstGeom prst="rect">
            <a:avLst/>
          </a:prstGeom>
        </p:spPr>
      </p:pic>
    </p:spTree>
    <p:extLst>
      <p:ext uri="{BB962C8B-B14F-4D97-AF65-F5344CB8AC3E}">
        <p14:creationId xmlns:p14="http://schemas.microsoft.com/office/powerpoint/2010/main" val="254536980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28700"/>
            <a:ext cx="8229600" cy="1143000"/>
          </a:xfrm>
        </p:spPr>
        <p:txBody>
          <a:bodyPr>
            <a:noAutofit/>
          </a:bodyPr>
          <a:lstStyle/>
          <a:p>
            <a:r>
              <a:rPr lang="en-US" sz="3600" dirty="0"/>
              <a:t>Improved targeting of JAK2 leads to increased therapeutic efficacy in</a:t>
            </a:r>
            <a:br>
              <a:rPr lang="en-US" sz="3600" dirty="0"/>
            </a:br>
            <a:r>
              <a:rPr lang="en-US" sz="3600" dirty="0" err="1"/>
              <a:t>myeloproliferative</a:t>
            </a:r>
            <a:r>
              <a:rPr lang="en-US" sz="3600" dirty="0"/>
              <a:t> neoplasms</a:t>
            </a:r>
            <a:br>
              <a:rPr lang="en-US" sz="3600" dirty="0"/>
            </a:br>
            <a:endParaRPr lang="en-US" sz="3600" dirty="0"/>
          </a:p>
        </p:txBody>
      </p:sp>
      <p:sp>
        <p:nvSpPr>
          <p:cNvPr id="3" name="Content Placeholder 2"/>
          <p:cNvSpPr>
            <a:spLocks noGrp="1"/>
          </p:cNvSpPr>
          <p:nvPr>
            <p:ph idx="1"/>
          </p:nvPr>
        </p:nvSpPr>
        <p:spPr>
          <a:xfrm>
            <a:off x="457200" y="2823874"/>
            <a:ext cx="8229600" cy="4525963"/>
          </a:xfrm>
        </p:spPr>
        <p:txBody>
          <a:bodyPr>
            <a:normAutofit/>
          </a:bodyPr>
          <a:lstStyle/>
          <a:p>
            <a:r>
              <a:rPr lang="en-US" sz="2000" dirty="0" err="1" smtClean="0"/>
              <a:t>Neha</a:t>
            </a:r>
            <a:r>
              <a:rPr lang="en-US" sz="2000" dirty="0" smtClean="0"/>
              <a:t> </a:t>
            </a:r>
            <a:r>
              <a:rPr lang="en-US" sz="2000" dirty="0" err="1" smtClean="0"/>
              <a:t>Bhagwat</a:t>
            </a:r>
            <a:r>
              <a:rPr lang="en-US" sz="2000" dirty="0" smtClean="0"/>
              <a:t>, </a:t>
            </a:r>
            <a:r>
              <a:rPr lang="en-US" sz="2000" dirty="0" err="1" smtClean="0"/>
              <a:t>Priya</a:t>
            </a:r>
            <a:r>
              <a:rPr lang="en-US" sz="2000" dirty="0" smtClean="0"/>
              <a:t> </a:t>
            </a:r>
            <a:r>
              <a:rPr lang="en-US" sz="2000" dirty="0" err="1" smtClean="0"/>
              <a:t>Koppikar</a:t>
            </a:r>
            <a:r>
              <a:rPr lang="en-US" sz="2000" dirty="0" smtClean="0"/>
              <a:t>, Matthew Keller, </a:t>
            </a:r>
            <a:r>
              <a:rPr lang="en-US" sz="2000" dirty="0" err="1" smtClean="0"/>
              <a:t>Sachie</a:t>
            </a:r>
            <a:r>
              <a:rPr lang="en-US" sz="2000" dirty="0" smtClean="0"/>
              <a:t> </a:t>
            </a:r>
            <a:r>
              <a:rPr lang="en-US" sz="2000" dirty="0" err="1" smtClean="0"/>
              <a:t>Marubayashi</a:t>
            </a:r>
            <a:r>
              <a:rPr lang="en-US" sz="2000" dirty="0" smtClean="0"/>
              <a:t>, </a:t>
            </a:r>
            <a:r>
              <a:rPr lang="en-US" sz="2000" dirty="0" err="1" smtClean="0"/>
              <a:t>Kaitlyn</a:t>
            </a:r>
            <a:r>
              <a:rPr lang="en-US" sz="2000" dirty="0" smtClean="0"/>
              <a:t> Shank, </a:t>
            </a:r>
            <a:r>
              <a:rPr lang="en-US" sz="2000" dirty="0" err="1" smtClean="0"/>
              <a:t>Raajit</a:t>
            </a:r>
            <a:r>
              <a:rPr lang="en-US" sz="2000" dirty="0" smtClean="0"/>
              <a:t> </a:t>
            </a:r>
            <a:r>
              <a:rPr lang="en-US" sz="2000" dirty="0" err="1" smtClean="0"/>
              <a:t>Rampal</a:t>
            </a:r>
            <a:r>
              <a:rPr lang="en-US" sz="2000" dirty="0" smtClean="0"/>
              <a:t>, Jun Qi, Maria </a:t>
            </a:r>
            <a:r>
              <a:rPr lang="en-US" sz="2000" dirty="0" err="1" smtClean="0"/>
              <a:t>Kleppe</a:t>
            </a:r>
            <a:r>
              <a:rPr lang="en-US" sz="2000" dirty="0" smtClean="0"/>
              <a:t>, </a:t>
            </a:r>
            <a:r>
              <a:rPr lang="en-US" sz="2000" dirty="0" err="1" smtClean="0"/>
              <a:t>Hardik</a:t>
            </a:r>
            <a:r>
              <a:rPr lang="en-US" sz="2000" dirty="0" smtClean="0"/>
              <a:t> J. Patel, </a:t>
            </a:r>
            <a:r>
              <a:rPr lang="en-US" sz="2000" dirty="0" err="1" smtClean="0"/>
              <a:t>Smit</a:t>
            </a:r>
            <a:r>
              <a:rPr lang="en-US" sz="2000" dirty="0" smtClean="0"/>
              <a:t> K. Shah, Tony </a:t>
            </a:r>
            <a:r>
              <a:rPr lang="en-US" sz="2000" dirty="0" err="1" smtClean="0"/>
              <a:t>Taldone</a:t>
            </a:r>
            <a:r>
              <a:rPr lang="en-US" sz="2000" dirty="0" smtClean="0"/>
              <a:t>, James E. </a:t>
            </a:r>
            <a:r>
              <a:rPr lang="en-US" sz="2000" dirty="0" err="1" smtClean="0"/>
              <a:t>Bradner</a:t>
            </a:r>
            <a:r>
              <a:rPr lang="en-US" sz="2000" dirty="0" smtClean="0"/>
              <a:t>, Gabriela </a:t>
            </a:r>
            <a:r>
              <a:rPr lang="en-US" sz="2000" dirty="0" err="1" smtClean="0"/>
              <a:t>Chiosis</a:t>
            </a:r>
            <a:r>
              <a:rPr lang="en-US" sz="2000" dirty="0" smtClean="0"/>
              <a:t>,</a:t>
            </a:r>
            <a:br>
              <a:rPr lang="en-US" sz="2000" dirty="0" smtClean="0"/>
            </a:br>
            <a:r>
              <a:rPr lang="en-US" sz="2000" dirty="0" smtClean="0"/>
              <a:t>and Ross L. Levine</a:t>
            </a:r>
          </a:p>
          <a:p>
            <a:endParaRPr lang="en-US" dirty="0"/>
          </a:p>
          <a:p>
            <a:r>
              <a:rPr lang="nl-NL" dirty="0"/>
              <a:t>DOI 10.1182/blood-2014-01</a:t>
            </a:r>
            <a:r>
              <a:rPr lang="nl-NL" dirty="0" smtClean="0"/>
              <a:t>-547760</a:t>
            </a:r>
            <a:r>
              <a:rPr lang="nl-NL" dirty="0"/>
              <a:t>.</a:t>
            </a:r>
            <a:endParaRPr lang="en-US" dirty="0"/>
          </a:p>
        </p:txBody>
      </p:sp>
    </p:spTree>
    <p:extLst>
      <p:ext uri="{BB962C8B-B14F-4D97-AF65-F5344CB8AC3E}">
        <p14:creationId xmlns:p14="http://schemas.microsoft.com/office/powerpoint/2010/main" val="17364110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p:txBody>
          <a:bodyPr>
            <a:normAutofit/>
          </a:bodyPr>
          <a:lstStyle/>
          <a:p>
            <a:r>
              <a:rPr lang="en-US" dirty="0"/>
              <a:t>Genetic deletion of JAK2 </a:t>
            </a:r>
            <a:r>
              <a:rPr lang="en-US" dirty="0" smtClean="0"/>
              <a:t>in vivo </a:t>
            </a:r>
            <a:r>
              <a:rPr lang="en-US" dirty="0"/>
              <a:t>shows that MPN </a:t>
            </a:r>
            <a:r>
              <a:rPr lang="en-US" dirty="0" smtClean="0"/>
              <a:t>cells remain </a:t>
            </a:r>
            <a:r>
              <a:rPr lang="en-US" dirty="0"/>
              <a:t>fully dependent </a:t>
            </a:r>
            <a:r>
              <a:rPr lang="en-US" dirty="0" smtClean="0"/>
              <a:t>on JAK2 </a:t>
            </a:r>
            <a:r>
              <a:rPr lang="en-US" dirty="0"/>
              <a:t>signaling for survival.</a:t>
            </a:r>
          </a:p>
          <a:p>
            <a:r>
              <a:rPr lang="en-US" dirty="0"/>
              <a:t>• Dual JAK2 targeting with </a:t>
            </a:r>
            <a:r>
              <a:rPr lang="en-US" dirty="0" smtClean="0"/>
              <a:t>JAK and </a:t>
            </a:r>
            <a:r>
              <a:rPr lang="en-US" dirty="0"/>
              <a:t>HSP90 inhibitors </a:t>
            </a:r>
            <a:r>
              <a:rPr lang="en-US" dirty="0" smtClean="0"/>
              <a:t>offers increased </a:t>
            </a:r>
            <a:r>
              <a:rPr lang="en-US" dirty="0"/>
              <a:t>efficacy in </a:t>
            </a:r>
            <a:r>
              <a:rPr lang="en-US" dirty="0" smtClean="0"/>
              <a:t>murine models </a:t>
            </a:r>
            <a:r>
              <a:rPr lang="en-US" dirty="0"/>
              <a:t>and primary samples.</a:t>
            </a:r>
          </a:p>
        </p:txBody>
      </p:sp>
    </p:spTree>
    <p:extLst>
      <p:ext uri="{BB962C8B-B14F-4D97-AF65-F5344CB8AC3E}">
        <p14:creationId xmlns:p14="http://schemas.microsoft.com/office/powerpoint/2010/main" val="99917784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mice</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Rectangle 3"/>
          <p:cNvSpPr/>
          <p:nvPr/>
        </p:nvSpPr>
        <p:spPr>
          <a:xfrm>
            <a:off x="457200" y="1950258"/>
            <a:ext cx="4572000" cy="3970318"/>
          </a:xfrm>
          <a:prstGeom prst="rect">
            <a:avLst/>
          </a:prstGeom>
        </p:spPr>
        <p:txBody>
          <a:bodyPr>
            <a:spAutoFit/>
          </a:bodyPr>
          <a:lstStyle/>
          <a:p>
            <a:r>
              <a:rPr lang="en-US" sz="2800" dirty="0"/>
              <a:t>Jak2f/f mice were a kind gift from Kay-</a:t>
            </a:r>
            <a:r>
              <a:rPr lang="en-US" sz="2800" dirty="0" err="1"/>
              <a:t>Uwe</a:t>
            </a:r>
            <a:r>
              <a:rPr lang="en-US" sz="2800" dirty="0"/>
              <a:t> Wagner (University of</a:t>
            </a:r>
          </a:p>
          <a:p>
            <a:r>
              <a:rPr lang="en-US" sz="2800" dirty="0"/>
              <a:t>Nebraska Medical Center, Omaha, NE).14 They were backcrossed into</a:t>
            </a:r>
          </a:p>
          <a:p>
            <a:r>
              <a:rPr lang="en-US" sz="2800" dirty="0"/>
              <a:t>C57BL/6 for 7 generations and then crossed to C57BL/6 Mx1-Cre mice.</a:t>
            </a:r>
          </a:p>
        </p:txBody>
      </p:sp>
    </p:spTree>
    <p:extLst>
      <p:ext uri="{BB962C8B-B14F-4D97-AF65-F5344CB8AC3E}">
        <p14:creationId xmlns:p14="http://schemas.microsoft.com/office/powerpoint/2010/main" val="22496790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0164" y="1166842"/>
            <a:ext cx="8076324" cy="4524316"/>
          </a:xfrm>
          <a:prstGeom prst="rect">
            <a:avLst/>
          </a:prstGeom>
        </p:spPr>
        <p:txBody>
          <a:bodyPr wrap="square">
            <a:spAutoFit/>
          </a:bodyPr>
          <a:lstStyle/>
          <a:p>
            <a:endParaRPr lang="en-US" dirty="0" smtClean="0"/>
          </a:p>
          <a:p>
            <a:endParaRPr lang="en-US" dirty="0" smtClean="0"/>
          </a:p>
          <a:p>
            <a:r>
              <a:rPr lang="en-US" dirty="0" smtClean="0"/>
              <a:t>This is how you will address your </a:t>
            </a:r>
            <a:r>
              <a:rPr lang="en-US" dirty="0"/>
              <a:t>hypothesis or</a:t>
            </a:r>
            <a:r>
              <a:rPr lang="en-US" dirty="0" smtClean="0"/>
              <a:t> provide a solution to a </a:t>
            </a:r>
            <a:r>
              <a:rPr lang="en-US" dirty="0"/>
              <a:t>critical </a:t>
            </a:r>
            <a:r>
              <a:rPr lang="en-US" dirty="0" smtClean="0"/>
              <a:t>need</a:t>
            </a:r>
          </a:p>
          <a:p>
            <a:endParaRPr lang="en-US" dirty="0" smtClean="0"/>
          </a:p>
          <a:p>
            <a:r>
              <a:rPr lang="en-US" dirty="0" smtClean="0"/>
              <a:t>Your goal is to focus the reviewers attention </a:t>
            </a:r>
            <a:r>
              <a:rPr lang="en-US" dirty="0"/>
              <a:t>on main </a:t>
            </a:r>
            <a:r>
              <a:rPr lang="en-US" dirty="0" smtClean="0"/>
              <a:t>points of your project </a:t>
            </a:r>
            <a:r>
              <a:rPr lang="en-US" dirty="0"/>
              <a:t>in ~1 </a:t>
            </a:r>
            <a:r>
              <a:rPr lang="en-US" dirty="0" smtClean="0"/>
              <a:t>page</a:t>
            </a:r>
          </a:p>
          <a:p>
            <a:endParaRPr lang="en-US" dirty="0" smtClean="0"/>
          </a:p>
          <a:p>
            <a:r>
              <a:rPr lang="en-US" dirty="0" smtClean="0"/>
              <a:t>This page should summarize:</a:t>
            </a:r>
          </a:p>
          <a:p>
            <a:pPr lvl="1"/>
            <a:r>
              <a:rPr lang="en-US" i="1" dirty="0" smtClean="0"/>
              <a:t>Introduction </a:t>
            </a:r>
            <a:r>
              <a:rPr lang="en-US" i="1" dirty="0"/>
              <a:t>–Definition of Problem/Critical Need</a:t>
            </a:r>
            <a:endParaRPr lang="en-US" i="1" dirty="0" smtClean="0"/>
          </a:p>
          <a:p>
            <a:pPr lvl="1"/>
            <a:r>
              <a:rPr lang="en-US" i="1" dirty="0" smtClean="0"/>
              <a:t>Proposed </a:t>
            </a:r>
            <a:r>
              <a:rPr lang="en-US" i="1" dirty="0"/>
              <a:t>Solution -Your Objectives &amp; Rationale</a:t>
            </a:r>
            <a:endParaRPr lang="en-US" i="1" dirty="0" smtClean="0"/>
          </a:p>
          <a:p>
            <a:pPr lvl="1"/>
            <a:r>
              <a:rPr lang="en-US" i="1" dirty="0" smtClean="0"/>
              <a:t>Specific </a:t>
            </a:r>
            <a:r>
              <a:rPr lang="en-US" i="1" dirty="0"/>
              <a:t>Aims -Steps to addressing critical need</a:t>
            </a:r>
            <a:endParaRPr lang="en-US" i="1" dirty="0" smtClean="0"/>
          </a:p>
          <a:p>
            <a:pPr lvl="1"/>
            <a:r>
              <a:rPr lang="en-US" i="1" dirty="0" smtClean="0"/>
              <a:t>Significance </a:t>
            </a:r>
            <a:r>
              <a:rPr lang="en-US" i="1" dirty="0"/>
              <a:t>–Novelty, Expectations &amp; </a:t>
            </a:r>
            <a:r>
              <a:rPr lang="en-US" i="1" dirty="0" smtClean="0"/>
              <a:t>Impact</a:t>
            </a:r>
          </a:p>
          <a:p>
            <a:pPr lvl="1"/>
            <a:endParaRPr lang="en-US" i="1" dirty="0"/>
          </a:p>
          <a:p>
            <a:pPr lvl="1"/>
            <a:endParaRPr lang="en-US" i="1" dirty="0" smtClean="0"/>
          </a:p>
          <a:p>
            <a:r>
              <a:rPr lang="en-US" dirty="0" smtClean="0"/>
              <a:t>Most reviewers will have decided on fundability </a:t>
            </a:r>
            <a:r>
              <a:rPr lang="en-US" dirty="0"/>
              <a:t>by the end of the Specific </a:t>
            </a:r>
            <a:r>
              <a:rPr lang="en-US" dirty="0" smtClean="0"/>
              <a:t>Aims, and will then look in the body of the text for reasons to support their conclusions.</a:t>
            </a:r>
            <a:endParaRPr lang="en-US" dirty="0"/>
          </a:p>
        </p:txBody>
      </p:sp>
      <p:sp>
        <p:nvSpPr>
          <p:cNvPr id="5" name="TextBox 4"/>
          <p:cNvSpPr txBox="1"/>
          <p:nvPr/>
        </p:nvSpPr>
        <p:spPr>
          <a:xfrm>
            <a:off x="1645674" y="626097"/>
            <a:ext cx="6214880" cy="861774"/>
          </a:xfrm>
          <a:prstGeom prst="rect">
            <a:avLst/>
          </a:prstGeom>
          <a:noFill/>
        </p:spPr>
        <p:txBody>
          <a:bodyPr wrap="none" rtlCol="0">
            <a:spAutoFit/>
          </a:bodyPr>
          <a:lstStyle/>
          <a:p>
            <a:r>
              <a:rPr lang="en-US" sz="3200" cap="small" dirty="0" smtClean="0"/>
              <a:t>1 page describing your “Specific Aims”</a:t>
            </a:r>
          </a:p>
          <a:p>
            <a:endParaRPr lang="en-US" dirty="0"/>
          </a:p>
        </p:txBody>
      </p:sp>
    </p:spTree>
    <p:extLst>
      <p:ext uri="{BB962C8B-B14F-4D97-AF65-F5344CB8AC3E}">
        <p14:creationId xmlns:p14="http://schemas.microsoft.com/office/powerpoint/2010/main" val="298777536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Myeloproliferative</a:t>
            </a:r>
            <a:r>
              <a:rPr lang="en-US" dirty="0" smtClean="0"/>
              <a:t> neoplasms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 </a:t>
            </a:r>
            <a:r>
              <a:rPr lang="en-US" dirty="0"/>
              <a:t>type of disease in which the bone marrow makes too many red blood cells, platelets, or certain white blood cells. </a:t>
            </a:r>
            <a:r>
              <a:rPr lang="en-US" dirty="0" err="1"/>
              <a:t>Myeloproliferative</a:t>
            </a:r>
            <a:r>
              <a:rPr lang="en-US" dirty="0"/>
              <a:t> neoplasms usually get worse over time as the number of extra cells build up in the blood and/or bone marrow. This may cause bleeding problems, anemia, infection, fatigue, or other signs and symptoms. Certain </a:t>
            </a:r>
            <a:r>
              <a:rPr lang="en-US" dirty="0" err="1"/>
              <a:t>myeloproliferative</a:t>
            </a:r>
            <a:r>
              <a:rPr lang="en-US" dirty="0"/>
              <a:t> neoplasms may become acute myeloid leukemia (AML)</a:t>
            </a:r>
            <a:r>
              <a:rPr lang="en-US" dirty="0" smtClean="0"/>
              <a:t>.</a:t>
            </a:r>
          </a:p>
          <a:p>
            <a:r>
              <a:rPr lang="en-US" dirty="0" smtClean="0"/>
              <a:t> </a:t>
            </a:r>
            <a:r>
              <a:rPr lang="en-US" dirty="0" err="1"/>
              <a:t>Myeloproliferative</a:t>
            </a:r>
            <a:r>
              <a:rPr lang="en-US" dirty="0"/>
              <a:t> neoplasms include chronic </a:t>
            </a:r>
            <a:r>
              <a:rPr lang="en-US" dirty="0" err="1"/>
              <a:t>myelogenous</a:t>
            </a:r>
            <a:r>
              <a:rPr lang="en-US" dirty="0"/>
              <a:t> leukemia (CML), polycythemia </a:t>
            </a:r>
            <a:r>
              <a:rPr lang="en-US" dirty="0" err="1"/>
              <a:t>vera</a:t>
            </a:r>
            <a:r>
              <a:rPr lang="en-US" dirty="0"/>
              <a:t>, primary </a:t>
            </a:r>
            <a:r>
              <a:rPr lang="en-US" dirty="0" err="1"/>
              <a:t>myelofibrosis</a:t>
            </a:r>
            <a:r>
              <a:rPr lang="en-US" dirty="0"/>
              <a:t>, essential </a:t>
            </a:r>
            <a:r>
              <a:rPr lang="en-US" dirty="0" err="1"/>
              <a:t>thrombocythemia</a:t>
            </a:r>
            <a:r>
              <a:rPr lang="en-US" dirty="0"/>
              <a:t>, chronic </a:t>
            </a:r>
            <a:r>
              <a:rPr lang="en-US" dirty="0" err="1"/>
              <a:t>neutrophilic</a:t>
            </a:r>
            <a:r>
              <a:rPr lang="en-US" dirty="0"/>
              <a:t> leukemia, and chronic </a:t>
            </a:r>
            <a:r>
              <a:rPr lang="en-US" dirty="0" err="1"/>
              <a:t>eosinophilic</a:t>
            </a:r>
            <a:r>
              <a:rPr lang="en-US" dirty="0"/>
              <a:t> leukemia. Also called chronic </a:t>
            </a:r>
            <a:r>
              <a:rPr lang="en-US" dirty="0" err="1"/>
              <a:t>myeloproliferative</a:t>
            </a:r>
            <a:r>
              <a:rPr lang="en-US" dirty="0"/>
              <a:t> neoplasm. </a:t>
            </a:r>
          </a:p>
        </p:txBody>
      </p:sp>
      <p:sp>
        <p:nvSpPr>
          <p:cNvPr id="4" name="TextBox 3"/>
          <p:cNvSpPr txBox="1"/>
          <p:nvPr/>
        </p:nvSpPr>
        <p:spPr>
          <a:xfrm>
            <a:off x="2179119" y="6392623"/>
            <a:ext cx="6073485" cy="369332"/>
          </a:xfrm>
          <a:prstGeom prst="rect">
            <a:avLst/>
          </a:prstGeom>
          <a:noFill/>
        </p:spPr>
        <p:txBody>
          <a:bodyPr wrap="none" rtlCol="0">
            <a:spAutoFit/>
          </a:bodyPr>
          <a:lstStyle/>
          <a:p>
            <a:r>
              <a:rPr lang="en-US" dirty="0" smtClean="0"/>
              <a:t>http://</a:t>
            </a:r>
            <a:r>
              <a:rPr lang="en-US" dirty="0" err="1" smtClean="0"/>
              <a:t>www.cancer.gov</a:t>
            </a:r>
            <a:r>
              <a:rPr lang="en-US" dirty="0" smtClean="0"/>
              <a:t>/</a:t>
            </a:r>
            <a:r>
              <a:rPr lang="en-US" dirty="0" err="1" smtClean="0"/>
              <a:t>cancertopics</a:t>
            </a:r>
            <a:r>
              <a:rPr lang="en-US" dirty="0" smtClean="0"/>
              <a:t>/types/</a:t>
            </a:r>
            <a:r>
              <a:rPr lang="en-US" dirty="0" err="1" smtClean="0"/>
              <a:t>myeloproliferative</a:t>
            </a:r>
            <a:endParaRPr lang="en-US" dirty="0"/>
          </a:p>
        </p:txBody>
      </p:sp>
    </p:spTree>
    <p:extLst>
      <p:ext uri="{BB962C8B-B14F-4D97-AF65-F5344CB8AC3E}">
        <p14:creationId xmlns:p14="http://schemas.microsoft.com/office/powerpoint/2010/main" val="98968237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4" name="TextBox 3"/>
          <p:cNvSpPr txBox="1"/>
          <p:nvPr/>
        </p:nvSpPr>
        <p:spPr>
          <a:xfrm>
            <a:off x="2179119" y="6392623"/>
            <a:ext cx="184666" cy="369332"/>
          </a:xfrm>
          <a:prstGeom prst="rect">
            <a:avLst/>
          </a:prstGeom>
          <a:noFill/>
        </p:spPr>
        <p:txBody>
          <a:bodyPr wrap="none" rtlCol="0">
            <a:spAutoFit/>
          </a:bodyPr>
          <a:lstStyle/>
          <a:p>
            <a:endParaRPr lang="en-US" dirty="0"/>
          </a:p>
        </p:txBody>
      </p:sp>
      <p:pic>
        <p:nvPicPr>
          <p:cNvPr id="7" name="Picture 6" descr="Screen Shot 2015-02-04 at 11.42.1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644" y="263460"/>
            <a:ext cx="8356600" cy="6197600"/>
          </a:xfrm>
          <a:prstGeom prst="rect">
            <a:avLst/>
          </a:prstGeom>
        </p:spPr>
      </p:pic>
    </p:spTree>
    <p:extLst>
      <p:ext uri="{BB962C8B-B14F-4D97-AF65-F5344CB8AC3E}">
        <p14:creationId xmlns:p14="http://schemas.microsoft.com/office/powerpoint/2010/main" val="90678851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JAK2 exon 12 </a:t>
            </a:r>
            <a:r>
              <a:rPr lang="en-US" dirty="0" err="1" smtClean="0"/>
              <a:t>mutationsare</a:t>
            </a:r>
            <a:r>
              <a:rPr lang="en-US" dirty="0" smtClean="0"/>
              <a:t> </a:t>
            </a:r>
            <a:r>
              <a:rPr lang="en-US" dirty="0"/>
              <a:t>observed in JAK2V617F-negative PV5 and mutations in </a:t>
            </a:r>
            <a:r>
              <a:rPr lang="en-US" dirty="0" err="1" smtClean="0"/>
              <a:t>thethrombopoietin</a:t>
            </a:r>
            <a:r>
              <a:rPr lang="en-US" dirty="0" smtClean="0"/>
              <a:t> </a:t>
            </a:r>
            <a:r>
              <a:rPr lang="en-US" dirty="0"/>
              <a:t>receptor (MPLW515L/K/A) are observed </a:t>
            </a:r>
            <a:r>
              <a:rPr lang="en-US" dirty="0" smtClean="0"/>
              <a:t>in JAK2V617F</a:t>
            </a:r>
            <a:r>
              <a:rPr lang="en-US" dirty="0"/>
              <a:t>-negative ET/</a:t>
            </a:r>
            <a:r>
              <a:rPr lang="en-US" dirty="0" smtClean="0"/>
              <a:t>PMF. </a:t>
            </a:r>
            <a:r>
              <a:rPr lang="en-US" dirty="0"/>
              <a:t>These mutations result in constitutive</a:t>
            </a:r>
          </a:p>
          <a:p>
            <a:r>
              <a:rPr lang="en-US" dirty="0"/>
              <a:t>activation of the Janus kinase–signal transducer and activator </a:t>
            </a:r>
            <a:r>
              <a:rPr lang="en-US" dirty="0" err="1" smtClean="0"/>
              <a:t>oftranscription</a:t>
            </a:r>
            <a:r>
              <a:rPr lang="en-US" dirty="0" smtClean="0"/>
              <a:t> </a:t>
            </a:r>
            <a:r>
              <a:rPr lang="en-US" dirty="0"/>
              <a:t>(JAK-STAT) signaling pathway and their </a:t>
            </a:r>
            <a:r>
              <a:rPr lang="en-US" dirty="0" err="1" smtClean="0"/>
              <a:t>identificationled</a:t>
            </a:r>
            <a:r>
              <a:rPr lang="en-US" dirty="0" smtClean="0"/>
              <a:t> </a:t>
            </a:r>
            <a:r>
              <a:rPr lang="en-US" dirty="0"/>
              <a:t>to the clinical development of JAK kinase inhibitors for </a:t>
            </a:r>
            <a:r>
              <a:rPr lang="en-US" dirty="0" smtClean="0"/>
              <a:t>MPN patients</a:t>
            </a:r>
          </a:p>
          <a:p>
            <a:r>
              <a:rPr lang="en-US" dirty="0"/>
              <a:t>In 2011, the dual JAK1/JAK2 inhibitor INCB18424 (</a:t>
            </a:r>
            <a:r>
              <a:rPr lang="en-US" dirty="0" err="1"/>
              <a:t>ruxolitinib</a:t>
            </a:r>
            <a:r>
              <a:rPr lang="en-US" dirty="0" smtClean="0"/>
              <a:t>; </a:t>
            </a:r>
            <a:r>
              <a:rPr lang="en-US" dirty="0" err="1" smtClean="0"/>
              <a:t>Jakafi</a:t>
            </a:r>
            <a:r>
              <a:rPr lang="en-US" dirty="0"/>
              <a:t>) was approved for the treatment of </a:t>
            </a:r>
            <a:r>
              <a:rPr lang="en-US" dirty="0" err="1"/>
              <a:t>myelofibrosis</a:t>
            </a:r>
            <a:r>
              <a:rPr lang="en-US" dirty="0"/>
              <a:t> (MF) </a:t>
            </a:r>
            <a:r>
              <a:rPr lang="en-US" dirty="0" smtClean="0"/>
              <a:t>based on </a:t>
            </a:r>
            <a:r>
              <a:rPr lang="en-US" dirty="0"/>
              <a:t>the ability of </a:t>
            </a:r>
            <a:r>
              <a:rPr lang="en-US" dirty="0" err="1"/>
              <a:t>ruxolitinib</a:t>
            </a:r>
            <a:r>
              <a:rPr lang="en-US" dirty="0"/>
              <a:t> to </a:t>
            </a:r>
            <a:r>
              <a:rPr lang="en-US" dirty="0" smtClean="0"/>
              <a:t> </a:t>
            </a:r>
            <a:r>
              <a:rPr lang="en-US" dirty="0" err="1" smtClean="0"/>
              <a:t>arkedly</a:t>
            </a:r>
            <a:r>
              <a:rPr lang="en-US" dirty="0" smtClean="0"/>
              <a:t> </a:t>
            </a:r>
            <a:r>
              <a:rPr lang="en-US" dirty="0"/>
              <a:t>reduce splenomegaly </a:t>
            </a:r>
            <a:r>
              <a:rPr lang="en-US" dirty="0" smtClean="0"/>
              <a:t>and ameliorate </a:t>
            </a:r>
            <a:r>
              <a:rPr lang="en-US" dirty="0"/>
              <a:t>MF-associated symptoms</a:t>
            </a:r>
          </a:p>
        </p:txBody>
      </p:sp>
    </p:spTree>
    <p:extLst>
      <p:ext uri="{BB962C8B-B14F-4D97-AF65-F5344CB8AC3E}">
        <p14:creationId xmlns:p14="http://schemas.microsoft.com/office/powerpoint/2010/main" val="323008803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a:t>
            </a:r>
            <a:r>
              <a:rPr lang="en-US" dirty="0"/>
              <a:t>-H71 identifies the aberrant </a:t>
            </a:r>
            <a:r>
              <a:rPr lang="en-US" dirty="0" err="1"/>
              <a:t>signalosome</a:t>
            </a:r>
            <a:r>
              <a:rPr lang="en-US" dirty="0"/>
              <a:t> in CML cells.</a:t>
            </a:r>
          </a:p>
        </p:txBody>
      </p:sp>
      <p:pic>
        <p:nvPicPr>
          <p:cNvPr id="5" name="Content Placeholder 4"/>
          <p:cNvPicPr>
            <a:picLocks noGrp="1" noChangeAspect="1"/>
          </p:cNvPicPr>
          <p:nvPr>
            <p:ph idx="1"/>
          </p:nvPr>
        </p:nvPicPr>
        <p:blipFill>
          <a:blip r:embed="rId2"/>
          <a:srcRect t="1558" b="1558"/>
          <a:stretch>
            <a:fillRect/>
          </a:stretch>
        </p:blipFill>
        <p:spPr/>
      </p:pic>
      <p:sp>
        <p:nvSpPr>
          <p:cNvPr id="6" name="TextBox 5"/>
          <p:cNvSpPr txBox="1"/>
          <p:nvPr/>
        </p:nvSpPr>
        <p:spPr>
          <a:xfrm>
            <a:off x="125438" y="5919281"/>
            <a:ext cx="9344128" cy="938719"/>
          </a:xfrm>
          <a:prstGeom prst="rect">
            <a:avLst/>
          </a:prstGeom>
          <a:noFill/>
        </p:spPr>
        <p:txBody>
          <a:bodyPr wrap="square" rtlCol="0">
            <a:spAutoFit/>
          </a:bodyPr>
          <a:lstStyle/>
          <a:p>
            <a:r>
              <a:rPr lang="en-US" sz="1100" b="1" dirty="0">
                <a:hlinkClick r:id="rId3"/>
              </a:rPr>
              <a:t>Affinity-based proteomics reveal cancer-specific networks coordinated by Hsp90</a:t>
            </a:r>
          </a:p>
          <a:p>
            <a:r>
              <a:rPr lang="en-US" sz="1100" b="1" dirty="0" err="1"/>
              <a:t>Kamalika</a:t>
            </a:r>
            <a:r>
              <a:rPr lang="en-US" sz="1100" b="1" dirty="0"/>
              <a:t> </a:t>
            </a:r>
            <a:r>
              <a:rPr lang="en-US" sz="1100" b="1" dirty="0" err="1"/>
              <a:t>Moulick</a:t>
            </a:r>
            <a:r>
              <a:rPr lang="en-US" sz="1100" b="1" dirty="0"/>
              <a:t>, James H </a:t>
            </a:r>
            <a:r>
              <a:rPr lang="en-US" sz="1100" b="1" dirty="0" err="1"/>
              <a:t>Ahn</a:t>
            </a:r>
            <a:r>
              <a:rPr lang="en-US" sz="1100" b="1" dirty="0"/>
              <a:t>, </a:t>
            </a:r>
            <a:r>
              <a:rPr lang="en-US" sz="1100" b="1" dirty="0" err="1"/>
              <a:t>Hongliang</a:t>
            </a:r>
            <a:r>
              <a:rPr lang="en-US" sz="1100" b="1" dirty="0"/>
              <a:t> </a:t>
            </a:r>
            <a:r>
              <a:rPr lang="en-US" sz="1100" b="1" dirty="0" err="1"/>
              <a:t>Zong</a:t>
            </a:r>
            <a:r>
              <a:rPr lang="en-US" sz="1100" b="1" dirty="0"/>
              <a:t>, Anna </a:t>
            </a:r>
            <a:r>
              <a:rPr lang="en-US" sz="1100" b="1" dirty="0" err="1"/>
              <a:t>Rodina</a:t>
            </a:r>
            <a:r>
              <a:rPr lang="en-US" sz="1100" b="1" dirty="0"/>
              <a:t>, Leandro </a:t>
            </a:r>
            <a:r>
              <a:rPr lang="en-US" sz="1100" b="1" dirty="0" err="1"/>
              <a:t>Cerchietti</a:t>
            </a:r>
            <a:r>
              <a:rPr lang="en-US" sz="1100" b="1" dirty="0"/>
              <a:t>, Erica M Gomes </a:t>
            </a:r>
            <a:r>
              <a:rPr lang="en-US" sz="1100" b="1" dirty="0" err="1"/>
              <a:t>DaGama</a:t>
            </a:r>
            <a:r>
              <a:rPr lang="en-US" sz="1100" b="1" dirty="0"/>
              <a:t>, </a:t>
            </a:r>
            <a:r>
              <a:rPr lang="en-US" sz="1100" b="1" dirty="0" err="1"/>
              <a:t>Eloisi</a:t>
            </a:r>
            <a:r>
              <a:rPr lang="en-US" sz="1100" b="1" dirty="0"/>
              <a:t> Caldas-Lopes, Kristin Beebe, </a:t>
            </a:r>
            <a:r>
              <a:rPr lang="en-US" sz="1100" b="1" dirty="0" err="1"/>
              <a:t>Fabiana</a:t>
            </a:r>
            <a:r>
              <a:rPr lang="en-US" sz="1100" b="1" dirty="0"/>
              <a:t> </a:t>
            </a:r>
            <a:r>
              <a:rPr lang="en-US" sz="1100" b="1" dirty="0" err="1"/>
              <a:t>Perna</a:t>
            </a:r>
            <a:r>
              <a:rPr lang="en-US" sz="1100" b="1" dirty="0"/>
              <a:t>, </a:t>
            </a:r>
            <a:r>
              <a:rPr lang="en-US" sz="1100" b="1" dirty="0" err="1"/>
              <a:t>Katerina</a:t>
            </a:r>
            <a:r>
              <a:rPr lang="en-US" sz="1100" b="1" dirty="0"/>
              <a:t> </a:t>
            </a:r>
            <a:r>
              <a:rPr lang="en-US" sz="1100" b="1" dirty="0" err="1"/>
              <a:t>Hatzi</a:t>
            </a:r>
            <a:r>
              <a:rPr lang="en-US" sz="1100" b="1" dirty="0"/>
              <a:t>, Ly P Vu, </a:t>
            </a:r>
            <a:r>
              <a:rPr lang="en-US" sz="1100" b="1" dirty="0" err="1"/>
              <a:t>Xinyang</a:t>
            </a:r>
            <a:r>
              <a:rPr lang="en-US" sz="1100" b="1" dirty="0"/>
              <a:t> Zhao, </a:t>
            </a:r>
            <a:r>
              <a:rPr lang="en-US" sz="1100" b="1" dirty="0" err="1"/>
              <a:t>Danuta</a:t>
            </a:r>
            <a:r>
              <a:rPr lang="en-US" sz="1100" b="1" dirty="0"/>
              <a:t> </a:t>
            </a:r>
            <a:r>
              <a:rPr lang="en-US" sz="1100" b="1" dirty="0" err="1"/>
              <a:t>Zatorska</a:t>
            </a:r>
            <a:r>
              <a:rPr lang="en-US" sz="1100" b="1" dirty="0"/>
              <a:t>, Tony </a:t>
            </a:r>
            <a:r>
              <a:rPr lang="en-US" sz="1100" b="1" dirty="0" err="1"/>
              <a:t>Taldone</a:t>
            </a:r>
            <a:r>
              <a:rPr lang="en-US" sz="1100" b="1" dirty="0"/>
              <a:t>, Peter Smith-Jones, Mary </a:t>
            </a:r>
            <a:r>
              <a:rPr lang="en-US" sz="1100" b="1" dirty="0" err="1"/>
              <a:t>Alpaugh</a:t>
            </a:r>
            <a:r>
              <a:rPr lang="en-US" sz="1100" b="1" dirty="0"/>
              <a:t>, Steven S Gross, </a:t>
            </a:r>
            <a:r>
              <a:rPr lang="en-US" sz="1100" b="1" dirty="0" err="1"/>
              <a:t>Nagavarakishore</a:t>
            </a:r>
            <a:r>
              <a:rPr lang="en-US" sz="1100" b="1" dirty="0"/>
              <a:t> </a:t>
            </a:r>
            <a:r>
              <a:rPr lang="en-US" sz="1100" b="1" dirty="0" err="1"/>
              <a:t>Pillarsetty</a:t>
            </a:r>
            <a:r>
              <a:rPr lang="en-US" sz="1100" b="1" dirty="0"/>
              <a:t>, Thomas Ku, Jason S Lewis, Steven M Larson, Ross Levine, </a:t>
            </a:r>
            <a:r>
              <a:rPr lang="en-US" sz="1100" b="1" dirty="0" err="1"/>
              <a:t>Hediye</a:t>
            </a:r>
            <a:r>
              <a:rPr lang="en-US" sz="1100" b="1" dirty="0"/>
              <a:t> </a:t>
            </a:r>
            <a:r>
              <a:rPr lang="en-US" sz="1100" b="1" dirty="0" err="1"/>
              <a:t>Erdjument-Bromage</a:t>
            </a:r>
            <a:r>
              <a:rPr lang="en-US" sz="1100" b="1" dirty="0"/>
              <a:t>, Monica L Guzman, Stephen D </a:t>
            </a:r>
            <a:r>
              <a:rPr lang="en-US" sz="1100" b="1" dirty="0" err="1"/>
              <a:t>Nimer</a:t>
            </a:r>
            <a:r>
              <a:rPr lang="en-US" sz="1100" b="1" dirty="0"/>
              <a:t> </a:t>
            </a:r>
            <a:r>
              <a:rPr lang="en-US" sz="1100" b="1" i="1" dirty="0">
                <a:hlinkClick r:id="rId4"/>
              </a:rPr>
              <a:t>et al.</a:t>
            </a:r>
          </a:p>
          <a:p>
            <a:r>
              <a:rPr lang="en-US" sz="1100" i="1" dirty="0"/>
              <a:t>Nature Chemical Biology</a:t>
            </a:r>
            <a:r>
              <a:rPr lang="en-US" sz="1100" dirty="0"/>
              <a:t> </a:t>
            </a:r>
            <a:r>
              <a:rPr lang="en-US" sz="1100" b="1" dirty="0"/>
              <a:t>7</a:t>
            </a:r>
            <a:r>
              <a:rPr lang="en-US" sz="1100" dirty="0"/>
              <a:t>, 818–826 (2011) doi:10.1038/nchembio.670</a:t>
            </a:r>
          </a:p>
        </p:txBody>
      </p:sp>
    </p:spTree>
    <p:extLst>
      <p:ext uri="{BB962C8B-B14F-4D97-AF65-F5344CB8AC3E}">
        <p14:creationId xmlns:p14="http://schemas.microsoft.com/office/powerpoint/2010/main" val="79616311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03188"/>
            <a:ext cx="8229600" cy="463550"/>
          </a:xfrm>
        </p:spPr>
        <p:txBody>
          <a:bodyPr>
            <a:normAutofit fontScale="90000"/>
          </a:bodyPr>
          <a:lstStyle/>
          <a:p>
            <a:r>
              <a:rPr lang="en-US" sz="3200">
                <a:latin typeface="Lucida Sans Unicode" charset="0"/>
              </a:rPr>
              <a:t>Tissue-specific knockouts</a:t>
            </a:r>
          </a:p>
        </p:txBody>
      </p:sp>
      <p:sp>
        <p:nvSpPr>
          <p:cNvPr id="10244" name="Text Box 4"/>
          <p:cNvSpPr txBox="1">
            <a:spLocks noChangeArrowheads="1"/>
          </p:cNvSpPr>
          <p:nvPr/>
        </p:nvSpPr>
        <p:spPr bwMode="auto">
          <a:xfrm>
            <a:off x="719138" y="1033463"/>
            <a:ext cx="82391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u="sng"/>
              <a:t>Cre-Lox system</a:t>
            </a:r>
          </a:p>
          <a:p>
            <a:r>
              <a:rPr lang="en-US" sz="2400"/>
              <a:t>    Cre recombinase snips out DNA between LoxP sites</a:t>
            </a:r>
          </a:p>
          <a:p>
            <a:r>
              <a:rPr lang="en-US" sz="2400"/>
              <a:t>    A tissue-specific promoter in front of Cre produces tissue-specific snipping</a:t>
            </a:r>
          </a:p>
        </p:txBody>
      </p:sp>
      <p:sp>
        <p:nvSpPr>
          <p:cNvPr id="10245" name="Rectangle 5"/>
          <p:cNvSpPr>
            <a:spLocks noChangeArrowheads="1"/>
          </p:cNvSpPr>
          <p:nvPr/>
        </p:nvSpPr>
        <p:spPr bwMode="auto">
          <a:xfrm>
            <a:off x="498475" y="3022600"/>
            <a:ext cx="2947988" cy="26035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Tissue-specific promoter</a:t>
            </a:r>
          </a:p>
        </p:txBody>
      </p:sp>
      <p:sp>
        <p:nvSpPr>
          <p:cNvPr id="10246" name="Line 6"/>
          <p:cNvSpPr>
            <a:spLocks noChangeShapeType="1"/>
          </p:cNvSpPr>
          <p:nvPr/>
        </p:nvSpPr>
        <p:spPr bwMode="auto">
          <a:xfrm>
            <a:off x="231775" y="3146425"/>
            <a:ext cx="2555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7" name="Line 7"/>
          <p:cNvSpPr>
            <a:spLocks noChangeShapeType="1"/>
          </p:cNvSpPr>
          <p:nvPr/>
        </p:nvSpPr>
        <p:spPr bwMode="auto">
          <a:xfrm>
            <a:off x="3462338" y="3149600"/>
            <a:ext cx="4397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48" name="Rectangle 8"/>
          <p:cNvSpPr>
            <a:spLocks noChangeArrowheads="1"/>
          </p:cNvSpPr>
          <p:nvPr/>
        </p:nvSpPr>
        <p:spPr bwMode="auto">
          <a:xfrm>
            <a:off x="3887788" y="3009900"/>
            <a:ext cx="1016000" cy="276225"/>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Cre</a:t>
            </a:r>
          </a:p>
        </p:txBody>
      </p:sp>
      <p:sp>
        <p:nvSpPr>
          <p:cNvPr id="10249" name="Line 9"/>
          <p:cNvSpPr>
            <a:spLocks noChangeShapeType="1"/>
          </p:cNvSpPr>
          <p:nvPr/>
        </p:nvSpPr>
        <p:spPr bwMode="auto">
          <a:xfrm>
            <a:off x="4900613" y="3146425"/>
            <a:ext cx="200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50" name="Text Box 10"/>
          <p:cNvSpPr txBox="1">
            <a:spLocks noChangeArrowheads="1"/>
          </p:cNvSpPr>
          <p:nvPr/>
        </p:nvSpPr>
        <p:spPr bwMode="auto">
          <a:xfrm>
            <a:off x="5851525" y="3009900"/>
            <a:ext cx="18557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t>Transgenic mouse</a:t>
            </a:r>
          </a:p>
        </p:txBody>
      </p:sp>
      <p:sp>
        <p:nvSpPr>
          <p:cNvPr id="10251" name="Text Box 11"/>
          <p:cNvSpPr txBox="1">
            <a:spLocks noChangeArrowheads="1"/>
          </p:cNvSpPr>
          <p:nvPr/>
        </p:nvSpPr>
        <p:spPr bwMode="auto">
          <a:xfrm>
            <a:off x="1279525" y="3400425"/>
            <a:ext cx="16462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a:t>e.g. L7 (Purkinje)</a:t>
            </a:r>
          </a:p>
          <a:p>
            <a:r>
              <a:rPr lang="en-US" sz="1400"/>
              <a:t>CaMKII (forebrain)</a:t>
            </a:r>
          </a:p>
        </p:txBody>
      </p:sp>
      <p:sp>
        <p:nvSpPr>
          <p:cNvPr id="10252" name="Line 12"/>
          <p:cNvSpPr>
            <a:spLocks noChangeShapeType="1"/>
          </p:cNvSpPr>
          <p:nvPr/>
        </p:nvSpPr>
        <p:spPr bwMode="auto">
          <a:xfrm>
            <a:off x="1065213" y="4821238"/>
            <a:ext cx="3508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53" name="Rectangle 13"/>
          <p:cNvSpPr>
            <a:spLocks noChangeArrowheads="1"/>
          </p:cNvSpPr>
          <p:nvPr/>
        </p:nvSpPr>
        <p:spPr bwMode="auto">
          <a:xfrm>
            <a:off x="1857375" y="4687888"/>
            <a:ext cx="1016000" cy="2762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Exon 1</a:t>
            </a:r>
          </a:p>
        </p:txBody>
      </p:sp>
      <p:sp>
        <p:nvSpPr>
          <p:cNvPr id="10254" name="Line 14"/>
          <p:cNvSpPr>
            <a:spLocks noChangeShapeType="1"/>
          </p:cNvSpPr>
          <p:nvPr/>
        </p:nvSpPr>
        <p:spPr bwMode="auto">
          <a:xfrm>
            <a:off x="3292475" y="4845050"/>
            <a:ext cx="4397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55" name="Rectangle 15"/>
          <p:cNvSpPr>
            <a:spLocks noChangeArrowheads="1"/>
          </p:cNvSpPr>
          <p:nvPr/>
        </p:nvSpPr>
        <p:spPr bwMode="auto">
          <a:xfrm>
            <a:off x="3743325" y="4719638"/>
            <a:ext cx="1016000" cy="2762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Exon 2</a:t>
            </a:r>
          </a:p>
        </p:txBody>
      </p:sp>
      <p:sp>
        <p:nvSpPr>
          <p:cNvPr id="10256" name="Line 16"/>
          <p:cNvSpPr>
            <a:spLocks noChangeShapeType="1"/>
          </p:cNvSpPr>
          <p:nvPr/>
        </p:nvSpPr>
        <p:spPr bwMode="auto">
          <a:xfrm>
            <a:off x="4756150" y="4851400"/>
            <a:ext cx="200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57" name="AutoShape 17"/>
          <p:cNvSpPr>
            <a:spLocks noChangeArrowheads="1"/>
          </p:cNvSpPr>
          <p:nvPr/>
        </p:nvSpPr>
        <p:spPr bwMode="auto">
          <a:xfrm rot="13455627">
            <a:off x="1257300" y="4646613"/>
            <a:ext cx="382588" cy="398462"/>
          </a:xfrm>
          <a:prstGeom prst="rtTriangle">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58" name="AutoShape 18"/>
          <p:cNvSpPr>
            <a:spLocks noChangeArrowheads="1"/>
          </p:cNvSpPr>
          <p:nvPr/>
        </p:nvSpPr>
        <p:spPr bwMode="auto">
          <a:xfrm rot="13455627">
            <a:off x="2808288" y="4651375"/>
            <a:ext cx="382587" cy="398463"/>
          </a:xfrm>
          <a:prstGeom prst="rtTriangle">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59" name="Line 19"/>
          <p:cNvSpPr>
            <a:spLocks noChangeShapeType="1"/>
          </p:cNvSpPr>
          <p:nvPr/>
        </p:nvSpPr>
        <p:spPr bwMode="auto">
          <a:xfrm>
            <a:off x="2876550" y="4837113"/>
            <a:ext cx="103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61" name="Line 21"/>
          <p:cNvSpPr>
            <a:spLocks noChangeShapeType="1"/>
          </p:cNvSpPr>
          <p:nvPr/>
        </p:nvSpPr>
        <p:spPr bwMode="auto">
          <a:xfrm>
            <a:off x="1725613" y="4822825"/>
            <a:ext cx="1174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62" name="Text Box 22"/>
          <p:cNvSpPr txBox="1">
            <a:spLocks noChangeArrowheads="1"/>
          </p:cNvSpPr>
          <p:nvPr/>
        </p:nvSpPr>
        <p:spPr bwMode="auto">
          <a:xfrm>
            <a:off x="3344863" y="3865563"/>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a:t>X</a:t>
            </a:r>
          </a:p>
        </p:txBody>
      </p:sp>
      <p:cxnSp>
        <p:nvCxnSpPr>
          <p:cNvPr id="10264" name="AutoShape 24"/>
          <p:cNvCxnSpPr>
            <a:cxnSpLocks noChangeShapeType="1"/>
          </p:cNvCxnSpPr>
          <p:nvPr/>
        </p:nvCxnSpPr>
        <p:spPr bwMode="auto">
          <a:xfrm>
            <a:off x="187325" y="5438775"/>
            <a:ext cx="1001713" cy="531813"/>
          </a:xfrm>
          <a:prstGeom prst="curvedConnector3">
            <a:avLst>
              <a:gd name="adj1" fmla="val 4992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265" name="Line 25"/>
          <p:cNvSpPr>
            <a:spLocks noChangeShapeType="1"/>
          </p:cNvSpPr>
          <p:nvPr/>
        </p:nvSpPr>
        <p:spPr bwMode="auto">
          <a:xfrm>
            <a:off x="1120775" y="6135688"/>
            <a:ext cx="25955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66" name="Rectangle 26"/>
          <p:cNvSpPr>
            <a:spLocks noChangeArrowheads="1"/>
          </p:cNvSpPr>
          <p:nvPr/>
        </p:nvSpPr>
        <p:spPr bwMode="auto">
          <a:xfrm>
            <a:off x="3717925" y="5992813"/>
            <a:ext cx="1016000" cy="2762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Exon 2</a:t>
            </a:r>
          </a:p>
        </p:txBody>
      </p:sp>
      <p:sp>
        <p:nvSpPr>
          <p:cNvPr id="10267" name="Line 27"/>
          <p:cNvSpPr>
            <a:spLocks noChangeShapeType="1"/>
          </p:cNvSpPr>
          <p:nvPr/>
        </p:nvSpPr>
        <p:spPr bwMode="auto">
          <a:xfrm>
            <a:off x="4730750" y="6124575"/>
            <a:ext cx="200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68" name="Text Box 28"/>
          <p:cNvSpPr txBox="1">
            <a:spLocks noChangeArrowheads="1"/>
          </p:cNvSpPr>
          <p:nvPr/>
        </p:nvSpPr>
        <p:spPr bwMode="auto">
          <a:xfrm>
            <a:off x="5556250" y="4357688"/>
            <a:ext cx="211296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t>LoxP sites and everything in between them is excised</a:t>
            </a:r>
          </a:p>
        </p:txBody>
      </p:sp>
      <p:sp>
        <p:nvSpPr>
          <p:cNvPr id="10270" name="Oval 30"/>
          <p:cNvSpPr>
            <a:spLocks noChangeArrowheads="1"/>
          </p:cNvSpPr>
          <p:nvPr/>
        </p:nvSpPr>
        <p:spPr bwMode="auto">
          <a:xfrm>
            <a:off x="855663" y="4217988"/>
            <a:ext cx="1106487" cy="309562"/>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Cre</a:t>
            </a:r>
          </a:p>
        </p:txBody>
      </p:sp>
      <p:sp>
        <p:nvSpPr>
          <p:cNvPr id="10272" name="Text Box 32"/>
          <p:cNvSpPr txBox="1">
            <a:spLocks noChangeArrowheads="1"/>
          </p:cNvSpPr>
          <p:nvPr/>
        </p:nvSpPr>
        <p:spPr bwMode="auto">
          <a:xfrm>
            <a:off x="5197475" y="5892800"/>
            <a:ext cx="3538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Knockout only in promoter region</a:t>
            </a:r>
          </a:p>
        </p:txBody>
      </p:sp>
      <p:sp>
        <p:nvSpPr>
          <p:cNvPr id="10273" name="Line 33"/>
          <p:cNvSpPr>
            <a:spLocks noChangeShapeType="1"/>
          </p:cNvSpPr>
          <p:nvPr/>
        </p:nvSpPr>
        <p:spPr bwMode="auto">
          <a:xfrm flipV="1">
            <a:off x="2271713" y="2832100"/>
            <a:ext cx="0" cy="1476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74" name="Line 34"/>
          <p:cNvSpPr>
            <a:spLocks noChangeShapeType="1"/>
          </p:cNvSpPr>
          <p:nvPr/>
        </p:nvSpPr>
        <p:spPr bwMode="auto">
          <a:xfrm>
            <a:off x="2271713" y="2833688"/>
            <a:ext cx="736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275" name="Oval 35"/>
          <p:cNvSpPr>
            <a:spLocks noChangeArrowheads="1"/>
          </p:cNvSpPr>
          <p:nvPr/>
        </p:nvSpPr>
        <p:spPr bwMode="auto">
          <a:xfrm>
            <a:off x="4872038" y="3544888"/>
            <a:ext cx="1106487" cy="309562"/>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Cre</a:t>
            </a:r>
          </a:p>
        </p:txBody>
      </p:sp>
      <p:sp>
        <p:nvSpPr>
          <p:cNvPr id="10276" name="AutoShape 36"/>
          <p:cNvSpPr>
            <a:spLocks noChangeArrowheads="1"/>
          </p:cNvSpPr>
          <p:nvPr/>
        </p:nvSpPr>
        <p:spPr bwMode="auto">
          <a:xfrm rot="13455627">
            <a:off x="2876550" y="5929313"/>
            <a:ext cx="382588" cy="398462"/>
          </a:xfrm>
          <a:prstGeom prst="rtTriangle">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1007446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Screen Shot 2015-02-04 at 11.36.0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61572" cy="6858000"/>
          </a:xfrm>
          <a:prstGeom prst="rect">
            <a:avLst/>
          </a:prstGeom>
        </p:spPr>
      </p:pic>
    </p:spTree>
    <p:extLst>
      <p:ext uri="{BB962C8B-B14F-4D97-AF65-F5344CB8AC3E}">
        <p14:creationId xmlns:p14="http://schemas.microsoft.com/office/powerpoint/2010/main" val="295452473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Picture 3" descr="Screen Shot 2015-02-04 at 11.36.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842" y="0"/>
            <a:ext cx="7824527" cy="6858000"/>
          </a:xfrm>
          <a:prstGeom prst="rect">
            <a:avLst/>
          </a:prstGeom>
        </p:spPr>
      </p:pic>
    </p:spTree>
    <p:extLst>
      <p:ext uri="{BB962C8B-B14F-4D97-AF65-F5344CB8AC3E}">
        <p14:creationId xmlns:p14="http://schemas.microsoft.com/office/powerpoint/2010/main" val="172790342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Picture 3" descr="Screen Shot 2015-02-04 at 11.37.1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9380388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Picture 1" descr="Screen Shot 2015-02-04 at 11.38.0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600" y="0"/>
            <a:ext cx="6941011" cy="6858000"/>
          </a:xfrm>
          <a:prstGeom prst="rect">
            <a:avLst/>
          </a:prstGeom>
        </p:spPr>
      </p:pic>
    </p:spTree>
    <p:extLst>
      <p:ext uri="{BB962C8B-B14F-4D97-AF65-F5344CB8AC3E}">
        <p14:creationId xmlns:p14="http://schemas.microsoft.com/office/powerpoint/2010/main" val="324992758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Picture 1" descr="Screen Shot 2015-02-04 at 11.38.4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562" y="0"/>
            <a:ext cx="5364351" cy="6858000"/>
          </a:xfrm>
          <a:prstGeom prst="rect">
            <a:avLst/>
          </a:prstGeom>
        </p:spPr>
      </p:pic>
    </p:spTree>
    <p:extLst>
      <p:ext uri="{BB962C8B-B14F-4D97-AF65-F5344CB8AC3E}">
        <p14:creationId xmlns:p14="http://schemas.microsoft.com/office/powerpoint/2010/main" val="1819786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sentences</a:t>
            </a:r>
            <a:endParaRPr lang="en-US" dirty="0"/>
          </a:p>
        </p:txBody>
      </p:sp>
      <p:sp>
        <p:nvSpPr>
          <p:cNvPr id="3" name="Content Placeholder 2"/>
          <p:cNvSpPr>
            <a:spLocks noGrp="1"/>
          </p:cNvSpPr>
          <p:nvPr>
            <p:ph idx="1"/>
          </p:nvPr>
        </p:nvSpPr>
        <p:spPr>
          <a:xfrm>
            <a:off x="457200" y="1600201"/>
            <a:ext cx="8229600" cy="3202860"/>
          </a:xfrm>
        </p:spPr>
        <p:txBody>
          <a:bodyPr/>
          <a:lstStyle/>
          <a:p>
            <a:r>
              <a:rPr lang="en-US" dirty="0" smtClean="0"/>
              <a:t>Indicate what the grant is about</a:t>
            </a:r>
          </a:p>
          <a:p>
            <a:r>
              <a:rPr lang="en-US" dirty="0" smtClean="0"/>
              <a:t>Connect grant goals to those of the funding agency</a:t>
            </a:r>
          </a:p>
          <a:p>
            <a:pPr lvl="1"/>
            <a:r>
              <a:rPr lang="en-US" dirty="0" smtClean="0"/>
              <a:t>You should be familiar with </a:t>
            </a:r>
            <a:r>
              <a:rPr lang="en-US" dirty="0" err="1" smtClean="0"/>
              <a:t>RFA’s</a:t>
            </a:r>
            <a:r>
              <a:rPr lang="en-US" dirty="0" smtClean="0"/>
              <a:t> and </a:t>
            </a:r>
            <a:r>
              <a:rPr lang="en-US" dirty="0" err="1" smtClean="0"/>
              <a:t>RFPs</a:t>
            </a:r>
            <a:r>
              <a:rPr lang="en-US" dirty="0" smtClean="0"/>
              <a:t> as well as with the NIH “Roadmap”</a:t>
            </a:r>
          </a:p>
          <a:p>
            <a:pPr lvl="2"/>
            <a:r>
              <a:rPr lang="en-US" dirty="0" smtClean="0">
                <a:hlinkClick r:id="rId2"/>
              </a:rPr>
              <a:t>http://commonfund.nih.gov/index.aspx</a:t>
            </a:r>
            <a:r>
              <a:rPr lang="en-US" dirty="0" smtClean="0"/>
              <a:t>	</a:t>
            </a:r>
            <a:endParaRPr lang="en-US" dirty="0"/>
          </a:p>
        </p:txBody>
      </p:sp>
      <p:sp>
        <p:nvSpPr>
          <p:cNvPr id="4" name="TextBox 3"/>
          <p:cNvSpPr txBox="1"/>
          <p:nvPr/>
        </p:nvSpPr>
        <p:spPr>
          <a:xfrm>
            <a:off x="457200" y="5508803"/>
            <a:ext cx="3980026" cy="1046440"/>
          </a:xfrm>
          <a:prstGeom prst="rect">
            <a:avLst/>
          </a:prstGeom>
          <a:noFill/>
        </p:spPr>
        <p:txBody>
          <a:bodyPr wrap="square" rtlCol="0">
            <a:spAutoFit/>
          </a:bodyPr>
          <a:lstStyle/>
          <a:p>
            <a:r>
              <a:rPr lang="en-US" sz="1600" b="1" dirty="0"/>
              <a:t>Option A: </a:t>
            </a:r>
            <a:r>
              <a:rPr lang="en-US" sz="1600" dirty="0"/>
              <a:t>Lung cancer is the leading cause of cancer deaths among both men and women in the US.</a:t>
            </a:r>
          </a:p>
          <a:p>
            <a:endParaRPr lang="en-US" sz="1400" b="1" dirty="0"/>
          </a:p>
        </p:txBody>
      </p:sp>
      <p:sp>
        <p:nvSpPr>
          <p:cNvPr id="5" name="TextBox 4"/>
          <p:cNvSpPr txBox="1"/>
          <p:nvPr/>
        </p:nvSpPr>
        <p:spPr>
          <a:xfrm>
            <a:off x="4961471" y="5416470"/>
            <a:ext cx="3858167" cy="1323439"/>
          </a:xfrm>
          <a:prstGeom prst="rect">
            <a:avLst/>
          </a:prstGeom>
          <a:noFill/>
        </p:spPr>
        <p:txBody>
          <a:bodyPr wrap="square" rtlCol="0">
            <a:spAutoFit/>
          </a:bodyPr>
          <a:lstStyle/>
          <a:p>
            <a:r>
              <a:rPr lang="en-US" sz="1600" b="1" dirty="0" smtClean="0"/>
              <a:t>Option B:</a:t>
            </a:r>
            <a:r>
              <a:rPr lang="en-US" sz="1600" dirty="0" smtClean="0"/>
              <a:t> Failure </a:t>
            </a:r>
            <a:r>
              <a:rPr lang="en-US" sz="1600" dirty="0"/>
              <a:t>to identify regional lymph node metastases in the 40,000 US patients/yr with surgically </a:t>
            </a:r>
            <a:r>
              <a:rPr lang="en-US" sz="1600" dirty="0" err="1" smtClean="0"/>
              <a:t>resected</a:t>
            </a:r>
            <a:r>
              <a:rPr lang="en-US" sz="1600" dirty="0" smtClean="0"/>
              <a:t> lung </a:t>
            </a:r>
            <a:r>
              <a:rPr lang="en-US" sz="1600" dirty="0"/>
              <a:t>cancer is associated with a 3-fold increase in recurrence and decreased overall survival.</a:t>
            </a:r>
          </a:p>
        </p:txBody>
      </p:sp>
      <p:sp>
        <p:nvSpPr>
          <p:cNvPr id="6" name="TextBox 5"/>
          <p:cNvSpPr txBox="1"/>
          <p:nvPr/>
        </p:nvSpPr>
        <p:spPr>
          <a:xfrm>
            <a:off x="521953" y="4862472"/>
            <a:ext cx="9144000" cy="646331"/>
          </a:xfrm>
          <a:prstGeom prst="rect">
            <a:avLst/>
          </a:prstGeom>
          <a:noFill/>
        </p:spPr>
        <p:txBody>
          <a:bodyPr wrap="square" rtlCol="0">
            <a:spAutoFit/>
          </a:bodyPr>
          <a:lstStyle/>
          <a:p>
            <a:r>
              <a:rPr lang="en-US" b="1" dirty="0" smtClean="0"/>
              <a:t>Focus of grant:</a:t>
            </a:r>
            <a:r>
              <a:rPr lang="en-US" dirty="0" smtClean="0"/>
              <a:t> To identify lymph node metastases in patients with </a:t>
            </a:r>
            <a:r>
              <a:rPr lang="en-US" dirty="0" err="1" smtClean="0"/>
              <a:t>resectable</a:t>
            </a:r>
            <a:r>
              <a:rPr lang="en-US" dirty="0" smtClean="0"/>
              <a:t> lung cancer</a:t>
            </a:r>
          </a:p>
          <a:p>
            <a:endParaRPr lang="en-US" dirty="0"/>
          </a:p>
        </p:txBody>
      </p:sp>
    </p:spTree>
    <p:extLst>
      <p:ext uri="{BB962C8B-B14F-4D97-AF65-F5344CB8AC3E}">
        <p14:creationId xmlns:p14="http://schemas.microsoft.com/office/powerpoint/2010/main" val="239926621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Picture 1" descr="Screen Shot 2015-02-04 at 1.47.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8088" y="0"/>
            <a:ext cx="5251784" cy="6858000"/>
          </a:xfrm>
          <a:prstGeom prst="rect">
            <a:avLst/>
          </a:prstGeom>
        </p:spPr>
      </p:pic>
    </p:spTree>
    <p:extLst>
      <p:ext uri="{BB962C8B-B14F-4D97-AF65-F5344CB8AC3E}">
        <p14:creationId xmlns:p14="http://schemas.microsoft.com/office/powerpoint/2010/main" val="19987233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Introduction</a:t>
            </a:r>
          </a:p>
        </p:txBody>
      </p:sp>
      <p:sp>
        <p:nvSpPr>
          <p:cNvPr id="3" name="Content Placeholder 2"/>
          <p:cNvSpPr>
            <a:spLocks noGrp="1"/>
          </p:cNvSpPr>
          <p:nvPr>
            <p:ph idx="1"/>
          </p:nvPr>
        </p:nvSpPr>
        <p:spPr/>
        <p:txBody>
          <a:bodyPr/>
          <a:lstStyle/>
          <a:p>
            <a:endParaRPr lang="en-US" dirty="0" smtClean="0"/>
          </a:p>
          <a:p>
            <a:r>
              <a:rPr lang="en-US" dirty="0" smtClean="0"/>
              <a:t>Present the critical facts that a reviewer must know to appreciate the proposal</a:t>
            </a:r>
          </a:p>
          <a:p>
            <a:r>
              <a:rPr lang="en-US" dirty="0" smtClean="0"/>
              <a:t>Demonstrate that grant addresses a </a:t>
            </a:r>
            <a:r>
              <a:rPr lang="en-US" dirty="0"/>
              <a:t>critical problem that MUST be solved</a:t>
            </a:r>
            <a:endParaRPr lang="en-US" dirty="0" smtClean="0"/>
          </a:p>
          <a:p>
            <a:r>
              <a:rPr lang="en-US" dirty="0" smtClean="0"/>
              <a:t>Explain why </a:t>
            </a:r>
            <a:r>
              <a:rPr lang="en-US" dirty="0"/>
              <a:t>the grant is important to </a:t>
            </a:r>
            <a:r>
              <a:rPr lang="en-US" dirty="0" smtClean="0"/>
              <a:t>the mission of the </a:t>
            </a:r>
            <a:r>
              <a:rPr lang="en-US" dirty="0"/>
              <a:t>funding agency</a:t>
            </a:r>
          </a:p>
          <a:p>
            <a:endParaRPr lang="en-US" dirty="0"/>
          </a:p>
        </p:txBody>
      </p:sp>
    </p:spTree>
    <p:extLst>
      <p:ext uri="{BB962C8B-B14F-4D97-AF65-F5344CB8AC3E}">
        <p14:creationId xmlns:p14="http://schemas.microsoft.com/office/powerpoint/2010/main" val="41881973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What are your objectives?</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smtClean="0"/>
          </a:p>
          <a:p>
            <a:r>
              <a:rPr lang="en-US" dirty="0" smtClean="0"/>
              <a:t>Your experiments must have well</a:t>
            </a:r>
            <a:r>
              <a:rPr lang="en-US" dirty="0"/>
              <a:t>-defined end-</a:t>
            </a:r>
            <a:r>
              <a:rPr lang="en-US" dirty="0" smtClean="0"/>
              <a:t>points and should follow a </a:t>
            </a:r>
            <a:r>
              <a:rPr lang="en-US" dirty="0"/>
              <a:t>specific </a:t>
            </a:r>
            <a:r>
              <a:rPr lang="en-US" dirty="0" smtClean="0"/>
              <a:t>plan for </a:t>
            </a:r>
            <a:r>
              <a:rPr lang="en-US" dirty="0"/>
              <a:t>accomplishing objectives</a:t>
            </a:r>
            <a:endParaRPr lang="en-US" dirty="0" smtClean="0"/>
          </a:p>
          <a:p>
            <a:r>
              <a:rPr lang="en-US" dirty="0" smtClean="0"/>
              <a:t>If you </a:t>
            </a:r>
            <a:r>
              <a:rPr lang="en-US" dirty="0"/>
              <a:t>test a hypothesis</a:t>
            </a:r>
            <a:r>
              <a:rPr lang="en-US" dirty="0" smtClean="0"/>
              <a:t> –you must predict the outcomes both if your experiment is correct and if it is not (“anticipated outcomes, potential pitfalls, and alternative approaches”)</a:t>
            </a:r>
          </a:p>
          <a:p>
            <a:r>
              <a:rPr lang="en-US" dirty="0" smtClean="0"/>
              <a:t>Have realistic objectives</a:t>
            </a:r>
          </a:p>
          <a:p>
            <a:pPr lvl="1"/>
            <a:r>
              <a:rPr lang="en-US" dirty="0" smtClean="0"/>
              <a:t>“</a:t>
            </a:r>
            <a:r>
              <a:rPr lang="en-US" dirty="0"/>
              <a:t>Cure </a:t>
            </a:r>
            <a:r>
              <a:rPr lang="en-US" dirty="0" err="1"/>
              <a:t>cancer”vs</a:t>
            </a:r>
            <a:r>
              <a:rPr lang="en-US" dirty="0"/>
              <a:t>. </a:t>
            </a:r>
            <a:r>
              <a:rPr lang="en-US" dirty="0" smtClean="0"/>
              <a:t>“identify the role played by myeloid derived suppressor cells in the progression of leukemia”</a:t>
            </a:r>
            <a:endParaRPr lang="en-US" dirty="0"/>
          </a:p>
          <a:p>
            <a:endParaRPr lang="en-US" dirty="0"/>
          </a:p>
        </p:txBody>
      </p:sp>
    </p:spTree>
    <p:extLst>
      <p:ext uri="{BB962C8B-B14F-4D97-AF65-F5344CB8AC3E}">
        <p14:creationId xmlns:p14="http://schemas.microsoft.com/office/powerpoint/2010/main" val="8413912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a:t>
            </a:r>
            <a:endParaRPr lang="en-US" dirty="0"/>
          </a:p>
        </p:txBody>
      </p:sp>
      <p:sp>
        <p:nvSpPr>
          <p:cNvPr id="3" name="Content Placeholder 2"/>
          <p:cNvSpPr>
            <a:spLocks noGrp="1"/>
          </p:cNvSpPr>
          <p:nvPr>
            <p:ph idx="1"/>
          </p:nvPr>
        </p:nvSpPr>
        <p:spPr/>
        <p:txBody>
          <a:bodyPr/>
          <a:lstStyle/>
          <a:p>
            <a:endParaRPr lang="en-US" dirty="0"/>
          </a:p>
          <a:p>
            <a:r>
              <a:rPr lang="en-US" dirty="0"/>
              <a:t>What is importance of this project?</a:t>
            </a:r>
            <a:endParaRPr lang="en-US" dirty="0" smtClean="0"/>
          </a:p>
          <a:p>
            <a:pPr lvl="1"/>
            <a:r>
              <a:rPr lang="en-US" dirty="0" smtClean="0"/>
              <a:t>How will funding this project produce change in society/medicine/human health, etc?</a:t>
            </a:r>
          </a:p>
          <a:p>
            <a:r>
              <a:rPr lang="en-US" dirty="0" smtClean="0"/>
              <a:t>How does this relate to the institute mission?</a:t>
            </a:r>
          </a:p>
          <a:p>
            <a:endParaRPr lang="en-US" dirty="0"/>
          </a:p>
        </p:txBody>
      </p:sp>
    </p:spTree>
    <p:extLst>
      <p:ext uri="{BB962C8B-B14F-4D97-AF65-F5344CB8AC3E}">
        <p14:creationId xmlns:p14="http://schemas.microsoft.com/office/powerpoint/2010/main" val="34059623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Investigators</a:t>
            </a:r>
            <a:endParaRPr lang="en-US" dirty="0"/>
          </a:p>
        </p:txBody>
      </p:sp>
      <p:sp>
        <p:nvSpPr>
          <p:cNvPr id="3" name="Content Placeholder 2"/>
          <p:cNvSpPr>
            <a:spLocks noGrp="1"/>
          </p:cNvSpPr>
          <p:nvPr>
            <p:ph idx="1"/>
          </p:nvPr>
        </p:nvSpPr>
        <p:spPr/>
        <p:txBody>
          <a:bodyPr/>
          <a:lstStyle/>
          <a:p>
            <a:r>
              <a:rPr lang="en-US" dirty="0" smtClean="0"/>
              <a:t>How does your expertise make you the best qualified to do this research?</a:t>
            </a:r>
          </a:p>
          <a:p>
            <a:pPr lvl="1"/>
            <a:r>
              <a:rPr lang="en-US" dirty="0" smtClean="0"/>
              <a:t>This is an important consideration when</a:t>
            </a:r>
          </a:p>
          <a:p>
            <a:pPr lvl="2"/>
            <a:r>
              <a:rPr lang="en-US" dirty="0" smtClean="0"/>
              <a:t>Identifying projects</a:t>
            </a:r>
          </a:p>
          <a:p>
            <a:pPr lvl="2"/>
            <a:r>
              <a:rPr lang="en-US" dirty="0" smtClean="0"/>
              <a:t>Selecting collaborators to supplement your expertise</a:t>
            </a:r>
          </a:p>
          <a:p>
            <a:pPr lvl="2"/>
            <a:r>
              <a:rPr lang="en-US" dirty="0" smtClean="0"/>
              <a:t>Choosing training paths (e.g. will your </a:t>
            </a:r>
            <a:r>
              <a:rPr lang="en-US" dirty="0" err="1" smtClean="0"/>
              <a:t>postdoc</a:t>
            </a:r>
            <a:r>
              <a:rPr lang="en-US" dirty="0" smtClean="0"/>
              <a:t> mentor let you take some of your project with you when you go on to an independent position)</a:t>
            </a:r>
            <a:endParaRPr lang="en-US" dirty="0"/>
          </a:p>
        </p:txBody>
      </p:sp>
    </p:spTree>
    <p:extLst>
      <p:ext uri="{BB962C8B-B14F-4D97-AF65-F5344CB8AC3E}">
        <p14:creationId xmlns:p14="http://schemas.microsoft.com/office/powerpoint/2010/main" val="37071336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308</TotalTime>
  <Words>2666</Words>
  <Application>Microsoft Macintosh PowerPoint</Application>
  <PresentationFormat>On-screen Show (4:3)</PresentationFormat>
  <Paragraphs>335</Paragraphs>
  <Slides>50</Slides>
  <Notes>5</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Grantsmanship</vt:lpstr>
      <vt:lpstr>PowerPoint Presentation</vt:lpstr>
      <vt:lpstr>“MAGIC” an acronym describing the goals of persuasive research.</vt:lpstr>
      <vt:lpstr>PowerPoint Presentation</vt:lpstr>
      <vt:lpstr>First sentences</vt:lpstr>
      <vt:lpstr> Introduction</vt:lpstr>
      <vt:lpstr> What are your objectives?</vt:lpstr>
      <vt:lpstr>Rationale</vt:lpstr>
      <vt:lpstr>Investigators</vt:lpstr>
      <vt:lpstr>Specific Aims</vt:lpstr>
      <vt:lpstr>Significance</vt:lpstr>
      <vt:lpstr>PowerPoint Presentation</vt:lpstr>
      <vt:lpstr>NIH Peer review</vt:lpstr>
      <vt:lpstr>Resources  </vt:lpstr>
      <vt:lpstr>Online information resources </vt:lpstr>
      <vt:lpstr>Your Grant proposal for this class</vt:lpstr>
      <vt:lpstr>NIH programs you may be interested in exploring</vt:lpstr>
      <vt:lpstr>end</vt:lpstr>
      <vt:lpstr>Heat shock proteins &amp; Cancer</vt:lpstr>
      <vt:lpstr>Macario AJ, de Macario EC. N Engl J Med 2005;353:1489-1501.</vt:lpstr>
      <vt:lpstr>Macario AJ, de Macario EC. N Engl J Med 2005;353:1489-1501.</vt:lpstr>
      <vt:lpstr>Macario AJ, de Macario EC. N Engl J Med 2005;353:1489-1501.</vt:lpstr>
      <vt:lpstr>Macario AJ, de Macario EC. N Engl J Med 2005;353:1489-1501.</vt:lpstr>
      <vt:lpstr>Macario AJ, de Macario EC. N Engl J Med 2005;353:1489-1501.</vt:lpstr>
      <vt:lpstr>Geldanamycin blocks breast cancer cell proliferation (MTT assay)</vt:lpstr>
      <vt:lpstr>OVERVIEW</vt:lpstr>
      <vt:lpstr>Heat shock Proteins (HSPs)</vt:lpstr>
      <vt:lpstr>HSPs in protein folding</vt:lpstr>
      <vt:lpstr>Extracellular Heat Shock Protein (Hsp)70 and Hsp90α Assist in Matrix Metalloproteinase-2 Activation and Breast Cancer Cell Migration and Invasion Jessica D. Sims, Jessica McCready, and Daniel G. Jay</vt:lpstr>
      <vt:lpstr>Hsp90α, MMP-2 and several co-chaperones are present in the conditioned media of breast cancer cells. Lysate and conditioned media were collected from MDA-MB-231 cells. 20 µg of protein was loaded into each lysate lane and 80 µg of protein was loaded into each conditioned media lane and immunoblotted for the Hsp90α, MMP-2, Hsp70, Hop, Hsp40, p23, Hip, and β-tubulin. The first six proteins were found to be present in both the cell lysate and in the conditioned media, while Hip was only found in the lysate. β-tubulin was used as a negative control. The molecular weight markers are indicated on the left.</vt:lpstr>
      <vt:lpstr>Fig 2 Hsp90α, MMP-2, Hsp70, Hop, Hsp40, and p23 interact in vitro and outside of the cell.</vt:lpstr>
      <vt:lpstr>Fig 3: The presence of Hsp70, Hop, Hsp40, and p23 increase the interaction between Hsp90α and MMP-2.</vt:lpstr>
      <vt:lpstr>Figure 4: Hsp90α and co-chaperones Hsp70, Hop, Hsp40, and p23 are sufficient to activate MMP-2 in vitro.</vt:lpstr>
      <vt:lpstr>Figure 5: Conditioned media from cancer cells contains necessary components to activate MMP-2.</vt:lpstr>
      <vt:lpstr>Figure 6: Hsp90α and its co-chaperone complex assist in wound healing</vt:lpstr>
      <vt:lpstr>Fig 7: Inhibiting Hsp70 reduces breast cancer cell invasion in vitro.</vt:lpstr>
      <vt:lpstr>Improved targeting of JAK2 leads to increased therapeutic efficacy in myeloproliferative neoplasms </vt:lpstr>
      <vt:lpstr>“Key points”</vt:lpstr>
      <vt:lpstr>mice</vt:lpstr>
      <vt:lpstr>Myeloproliferative neoplasms</vt:lpstr>
      <vt:lpstr>PowerPoint Presentation</vt:lpstr>
      <vt:lpstr>PowerPoint Presentation</vt:lpstr>
      <vt:lpstr>PU-H71 identifies the aberrant signalosome in CML cells.</vt:lpstr>
      <vt:lpstr>Tissue-specific knockouts</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Connecticut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Grantsmanship</dc:title>
  <dc:creator>Michael Lynes</dc:creator>
  <cp:lastModifiedBy>Michael Lynes</cp:lastModifiedBy>
  <cp:revision>13</cp:revision>
  <dcterms:created xsi:type="dcterms:W3CDTF">2015-02-04T13:48:20Z</dcterms:created>
  <dcterms:modified xsi:type="dcterms:W3CDTF">2016-01-27T20:50:13Z</dcterms:modified>
</cp:coreProperties>
</file>